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svg" ContentType="image/svg+xml"/>
  <Default Extension="wmf" ContentType="image/x-wmf"/>
  <Default Extension="bin" ContentType="application/vnd.openxmlformats-officedocument.oleObject"/>
  <Default Extension="rels" ContentType="application/vnd.openxmlformats-package.relationships+xml"/>
  <Default Extension="jpeg" ContentType="image/jpeg"/>
  <Default Extension="png" ContentType="image/png"/>
  <Override PartName="/ppt/notesSlides/notesSlide9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9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ppt/slideLayouts/slideLayout8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2.xml" ContentType="application/vnd.openxmlformats-officedocument.presentationml.slideLayout+xml"/>
  <Override PartName="/ppt/notesSlides/notesSlide8.xml" ContentType="application/vnd.openxmlformats-officedocument.presentationml.notesSlide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notesSlides/notesSlide2.xml" ContentType="application/vnd.openxmlformats-officedocument.presentationml.notesSlide+xml"/>
  <Override PartName="/ppt/slides/slide7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1.xml" ContentType="application/vnd.openxmlformats-officedocument.presentationml.slideLayout+xml"/>
  <Override PartName="/ppt/notesSlides/notesSlide5.xml" ContentType="application/vnd.openxmlformats-officedocument.presentationml.notesSlide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autoCompressPictures="0" embedTrueTypeFonts="1" saveSubsetFonts="1">
  <p:sldMasterIdLst>
    <p:sldMasterId id="2147483648" r:id="rId1"/>
  </p:sldMasterIdLst>
  <p:notesMasterIdLst>
    <p:notesMasterId r:id="rId1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4630400" cy="8229600"/>
  <p:notesSz cx="8229600" cy="14630400"/>
  <p:defaultTextStyle>
    <a:defPPr>
      <a:defRPr lang="en-US"/>
    </a:defPPr>
    <a:lvl1pPr marL="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>
              <a:solidFill>
                <a:schemeClr val="lt1"/>
              </a:solidFill>
            </a:ln>
          </a:left>
          <a:right>
            <a:ln w="12700">
              <a:solidFill>
                <a:schemeClr val="lt1"/>
              </a:solidFill>
            </a:ln>
          </a:right>
          <a:top>
            <a:ln w="12700">
              <a:solidFill>
                <a:schemeClr val="lt1"/>
              </a:solidFill>
            </a:ln>
          </a:top>
          <a:bottom>
            <a:ln w="12700">
              <a:solidFill>
                <a:schemeClr val="lt1"/>
              </a:solidFill>
            </a:ln>
          </a:bottom>
          <a:insideH>
            <a:ln w="12700">
              <a:solidFill>
                <a:schemeClr val="lt1"/>
              </a:solidFill>
            </a:ln>
          </a:insideH>
          <a:insideV>
            <a:ln w="12700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  <a:fill>
          <a:solidFill>
            <a:schemeClr val="accent1">
              <a:tint val="40000"/>
            </a:schemeClr>
          </a:solidFill>
        </a:fill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prstClr val="black"/>
        </a:fontRef>
        <a:schemeClr val="lt1"/>
      </a:tcTxStyle>
      <a:tcStyle>
        <a:tcBdr>
          <a:bottom>
            <a:ln w="38100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 snapToObjects="1">
      <p:cViewPr varScale="1">
        <p:scale>
          <a:sx n="93" d="100"/>
          <a:sy n="93" d="100"/>
        </p:scale>
        <p:origin x="522" y="66"/>
      </p:cViewPr>
      <p:guideLst>
        <p:guide pos="4608"/>
        <p:guide pos="2592" orient="horz"/>
      </p:guideLst>
    </p:cSldViewPr>
  </p:slideViewPr>
  <p:gridSpacing cx="76200" cy="76200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 /><Relationship Id="rId15" Type="http://schemas.openxmlformats.org/officeDocument/2006/relationships/tableStyles" Target="tableStyles.xml" /><Relationship Id="rId16" Type="http://schemas.openxmlformats.org/officeDocument/2006/relationships/viewProps" Target="viewProps.xml" 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svg>
</file>

<file path=ppt/media/media2.svg>
</file>

<file path=ppt/media/media3.svg>
</file>

<file path=ppt/media/media4.sv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955813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8333892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916589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7021451-1387-4CA6-816F-3879F97B5CBC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3976947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2353023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7931743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7021451-1387-4CA6-816F-3879F97B5CBC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5065638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7486208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66890983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7021451-1387-4CA6-816F-3879F97B5CBC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7880101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4240225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4104857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3981730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5373830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58275439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7021451-1387-4CA6-816F-3879F97B5CBC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7221477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329652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34464943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7021451-1387-4CA6-816F-3879F97B5CBC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492501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60236109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3609650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7021451-1387-4CA6-816F-3879F97B5CBC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1135527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16105961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91504955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7021451-1387-4CA6-816F-3879F97B5CBC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4683992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7539270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91175580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7021451-1387-4CA6-816F-3879F97B5CBC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Slide 1 mast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8811625" name="Shape 0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99694020" name="Shape 1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546296667" name="Image 0" descr="preencoded.png">
            <a:hlinkClick r:id="rId2"/>
          </p:cNvPr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12839214" y="7749539"/>
            <a:ext cx="1722604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Slide 2 mast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35800158" name="Shape 0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1983920197" name="Shape 1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1594397877" name="Image 0" descr="preencoded.png">
            <a:hlinkClick r:id="rId2"/>
          </p:cNvPr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12839214" y="7749539"/>
            <a:ext cx="1722604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Slide 3 mast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46643187" name="Shape 0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1344004190" name="Shape 1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322887657" name="Image 0" descr="preencoded.png">
            <a:hlinkClick r:id="rId2"/>
          </p:cNvPr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12839214" y="7749539"/>
            <a:ext cx="1722604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Slide 4 mast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16034880" name="Shape 0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1985747599" name="Shape 1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1276068597" name="Image 0" descr="preencoded.png">
            <a:hlinkClick r:id="rId2"/>
          </p:cNvPr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12839214" y="7749539"/>
            <a:ext cx="1722604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Slide 5 mast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38847186" name="Shape 0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42970822" name="Shape 1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16720959" name="Image 0" descr="preencoded.png">
            <a:hlinkClick r:id="rId2"/>
          </p:cNvPr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12839214" y="7749539"/>
            <a:ext cx="1722604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Slide 6 mast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94505073" name="Shape 0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426232441" name="Shape 1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561201823" name="Image 0" descr="preencoded.png">
            <a:hlinkClick r:id="rId2"/>
          </p:cNvPr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12839214" y="7749539"/>
            <a:ext cx="1722604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Slide 7 mast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4937913" name="Shape 0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980325490" name="Shape 1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1869524773" name="Image 0" descr="preencoded.png">
            <a:hlinkClick r:id="rId2"/>
          </p:cNvPr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12839214" y="7749539"/>
            <a:ext cx="1722604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userDrawn="1">
  <p:cSld name="Slide 8 mast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52321665" name="Shape 0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98390518" name="Shape 1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888147192" name="Image 0" descr="preencoded.png">
            <a:hlinkClick r:id="rId2"/>
          </p:cNvPr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12839214" y="7749539"/>
            <a:ext cx="1722604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0"/>
  <p:txStyles>
    <p:titleStyle>
      <a:lvl1pPr algn="ctr" defTabSz="914400" rtl="0"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>
        <a:spcBef>
          <a:spcPts val="0"/>
        </a:spcBef>
        <a:buFont typeface="Arial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>
        <a:spcBef>
          <a:spcPts val="0"/>
        </a:spcBef>
        <a:buFont typeface="Arial"/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>
        <a:spcBef>
          <a:spcPts val="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>
        <a:spcBef>
          <a:spcPts val="0"/>
        </a:spcBef>
        <a:buFont typeface="Arial"/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>
        <a:spcBef>
          <a:spcPts val="0"/>
        </a:spcBef>
        <a:buFont typeface="Arial"/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media1.svg"/><Relationship Id="rId5" Type="http://schemas.openxmlformats.org/officeDocument/2006/relationships/image" Target="../media/image4.png"/><Relationship Id="rId6" Type="http://schemas.openxmlformats.org/officeDocument/2006/relationships/image" Target="../media/media2.svg"/><Relationship Id="rId7" Type="http://schemas.openxmlformats.org/officeDocument/2006/relationships/image" Target="../media/image5.png"/><Relationship Id="rId8" Type="http://schemas.openxmlformats.org/officeDocument/2006/relationships/image" Target="../media/media3.svg"/><Relationship Id="rId9" Type="http://schemas.openxmlformats.org/officeDocument/2006/relationships/image" Target="../media/image6.png"/><Relationship Id="rId10" Type="http://schemas.openxmlformats.org/officeDocument/2006/relationships/image" Target="../media/media4.sv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Relationship Id="rId4" Type="http://schemas.openxmlformats.org/officeDocument/2006/relationships/image" Target="../media/image11.jpg"/><Relationship Id="rId5" Type="http://schemas.openxmlformats.org/officeDocument/2006/relationships/image" Target="../media/image12.jpg"/><Relationship Id="rId6" Type="http://schemas.openxmlformats.org/officeDocument/2006/relationships/image" Target="../media/image13.jpg"/><Relationship Id="rId7" Type="http://schemas.openxmlformats.org/officeDocument/2006/relationships/image" Target="../media/image14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Slide 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648473114" name="Image 0" descr="preencoded.png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1132036486" name="Text 0"/>
          <p:cNvSpPr/>
          <p:nvPr/>
        </p:nvSpPr>
        <p:spPr bwMode="auto">
          <a:xfrm>
            <a:off x="863798" y="2858214"/>
            <a:ext cx="74164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  <a:defRPr/>
            </a:pPr>
            <a:r>
              <a:rPr lang="en-US" sz="4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</a:rPr>
              <a:t>Halal Logo &amp; Barcode Detection System</a:t>
            </a:r>
            <a:endParaRPr lang="en-US" sz="4400"/>
          </a:p>
        </p:txBody>
      </p:sp>
      <p:sp>
        <p:nvSpPr>
          <p:cNvPr id="396963720" name="Text 1"/>
          <p:cNvSpPr/>
          <p:nvPr/>
        </p:nvSpPr>
        <p:spPr bwMode="auto">
          <a:xfrm>
            <a:off x="863798" y="4630936"/>
            <a:ext cx="74164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  <a:defRPr/>
            </a:pPr>
            <a:r>
              <a:rPr lang="en-US" sz="19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A Computer Vision Application for Automated Halal Certification &amp; Barcode Recognition.</a:t>
            </a:r>
            <a:endParaRPr/>
          </a:p>
          <a:p>
            <a:pPr marL="0" indent="0" algn="l">
              <a:lnSpc>
                <a:spcPts val="2900"/>
              </a:lnSpc>
              <a:buNone/>
              <a:defRPr/>
            </a:pPr>
            <a:endParaRPr lang="en-US" sz="1900">
              <a:solidFill>
                <a:srgbClr val="E2E6E9"/>
              </a:solidFill>
              <a:latin typeface="Source Sans 3"/>
            </a:endParaRPr>
          </a:p>
        </p:txBody>
      </p:sp>
      <p:graphicFrame>
        <p:nvGraphicFramePr>
          <p:cNvPr id="2007159528" name="Table 6"/>
          <p:cNvGraphicFramePr>
            <a:graphicFrameLocks xmlns:a="http://schemas.openxmlformats.org/drawingml/2006/main" noGrp="1"/>
          </p:cNvGraphicFramePr>
          <p:nvPr/>
        </p:nvGraphicFramePr>
        <p:xfrm rot="0">
          <a:off x="1637015" y="5741433"/>
          <a:ext cx="5996684" cy="1463040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2998342"/>
                <a:gridCol w="2998342"/>
              </a:tblGrid>
              <a:tr h="327515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/>
                        <a:t>Name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/>
                        <a:t>Enrollment</a:t>
                      </a:r>
                      <a:endParaRPr/>
                    </a:p>
                  </a:txBody>
                  <a:tcPr/>
                </a:tc>
              </a:tr>
              <a:tr h="332063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/>
                        <a:t>Muzammil Amjad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/>
                        <a:t>03-134212-080</a:t>
                      </a:r>
                      <a:endParaRPr/>
                    </a:p>
                  </a:txBody>
                  <a:tcPr/>
                </a:tc>
              </a:tr>
              <a:tr h="332063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/>
                        <a:t>Asad Ali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/>
                        <a:t>03-134202-013</a:t>
                      </a:r>
                      <a:endParaRPr/>
                    </a:p>
                  </a:txBody>
                  <a:tcPr/>
                </a:tc>
              </a:tr>
              <a:tr h="332063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/>
                        <a:t>Nazar Ali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/>
                        <a:t>03-134221-033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Slide 2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03827389" name="Text 0"/>
          <p:cNvSpPr/>
          <p:nvPr/>
        </p:nvSpPr>
        <p:spPr bwMode="auto">
          <a:xfrm>
            <a:off x="863798" y="1384459"/>
            <a:ext cx="10631686" cy="560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  <a:defRPr/>
            </a:pPr>
            <a:r>
              <a:rPr lang="en-US" sz="35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</a:rPr>
              <a:t>Project Overview: Ensuring Halal Compliance</a:t>
            </a:r>
            <a:endParaRPr lang="en-US" sz="3500"/>
          </a:p>
        </p:txBody>
      </p:sp>
      <p:sp>
        <p:nvSpPr>
          <p:cNvPr id="2019183255" name="Text 1"/>
          <p:cNvSpPr/>
          <p:nvPr/>
        </p:nvSpPr>
        <p:spPr bwMode="auto">
          <a:xfrm>
            <a:off x="863798" y="2438995"/>
            <a:ext cx="129028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  <a:defRPr/>
            </a:pPr>
            <a:r>
              <a:rPr lang="en-US" sz="19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This system combines computer vision, barcode recognition, and machine learning to automatically verify the halal status of food products, ensuring compliance and consumer confidence.</a:t>
            </a:r>
            <a:endParaRPr lang="en-US" sz="1900"/>
          </a:p>
        </p:txBody>
      </p:sp>
      <p:pic>
        <p:nvPicPr>
          <p:cNvPr id="1790997075" name="Image 0" descr="preencoded.png"/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>
            <a:off x="863798" y="3456980"/>
            <a:ext cx="740450" cy="740450"/>
          </a:xfrm>
          <a:prstGeom prst="rect">
            <a:avLst/>
          </a:prstGeom>
        </p:spPr>
      </p:pic>
      <p:sp>
        <p:nvSpPr>
          <p:cNvPr id="433090677" name="Text 2"/>
          <p:cNvSpPr/>
          <p:nvPr/>
        </p:nvSpPr>
        <p:spPr bwMode="auto">
          <a:xfrm>
            <a:off x="1912739" y="3665220"/>
            <a:ext cx="3086338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 b="1">
                <a:solidFill>
                  <a:srgbClr val="E2E6E9"/>
                </a:solidFill>
                <a:latin typeface="Montserrat Bold"/>
                <a:ea typeface="Montserrat Bold"/>
                <a:cs typeface="Montserrat Bold"/>
              </a:rPr>
              <a:t>Halal Logo Detection</a:t>
            </a:r>
            <a:endParaRPr lang="en-US" sz="2200"/>
          </a:p>
        </p:txBody>
      </p:sp>
      <p:sp>
        <p:nvSpPr>
          <p:cNvPr id="1832229582" name="Text 3"/>
          <p:cNvSpPr/>
          <p:nvPr/>
        </p:nvSpPr>
        <p:spPr bwMode="auto">
          <a:xfrm>
            <a:off x="1912739" y="4163853"/>
            <a:ext cx="5248156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  <a:defRPr/>
            </a:pPr>
            <a:r>
              <a:rPr lang="en-US" sz="19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Ut</a:t>
            </a:r>
            <a:r>
              <a:rPr lang="en" sz="19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elizing</a:t>
            </a:r>
            <a:r>
              <a:rPr lang="en-US" sz="19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YOLOv8 for real-time identification of halal certification symbols.</a:t>
            </a:r>
            <a:endParaRPr lang="en-US" sz="1900"/>
          </a:p>
        </p:txBody>
      </p:sp>
      <p:pic>
        <p:nvPicPr>
          <p:cNvPr id="1661543716" name="Image 1" descr="preencoded.png"/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/>
        </p:blipFill>
        <p:spPr bwMode="auto">
          <a:xfrm>
            <a:off x="7469386" y="3456980"/>
            <a:ext cx="740450" cy="740450"/>
          </a:xfrm>
          <a:prstGeom prst="rect">
            <a:avLst/>
          </a:prstGeom>
        </p:spPr>
      </p:pic>
      <p:sp>
        <p:nvSpPr>
          <p:cNvPr id="2031057374" name="Text 4"/>
          <p:cNvSpPr/>
          <p:nvPr/>
        </p:nvSpPr>
        <p:spPr bwMode="auto">
          <a:xfrm>
            <a:off x="8518327" y="3665220"/>
            <a:ext cx="4472583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 b="1">
                <a:solidFill>
                  <a:srgbClr val="E2E6E9"/>
                </a:solidFill>
                <a:latin typeface="Montserrat Bold"/>
                <a:ea typeface="Montserrat Bold"/>
                <a:cs typeface="Montserrat Bold"/>
              </a:rPr>
              <a:t>Barcode Scanning &amp; Decoding</a:t>
            </a:r>
            <a:endParaRPr lang="en-US" sz="2200"/>
          </a:p>
        </p:txBody>
      </p:sp>
      <p:sp>
        <p:nvSpPr>
          <p:cNvPr id="634024904" name="Text 5"/>
          <p:cNvSpPr/>
          <p:nvPr/>
        </p:nvSpPr>
        <p:spPr bwMode="auto">
          <a:xfrm>
            <a:off x="8518327" y="4163853"/>
            <a:ext cx="5248275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  <a:defRPr/>
            </a:pPr>
            <a:r>
              <a:rPr lang="en-US" sz="19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Recognising and decoding various barcode formats (EAN-13, UPC-A, QR codes, etc.) using pyzbar.</a:t>
            </a:r>
            <a:endParaRPr lang="en-US" sz="1900"/>
          </a:p>
        </p:txBody>
      </p:sp>
      <p:pic>
        <p:nvPicPr>
          <p:cNvPr id="2038140479" name="Image 2" descr="preencoded.png"/>
          <p:cNvPicPr>
            <a:picLocks noChangeAspect="1"/>
          </p:cNvPicPr>
          <p:nvPr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/>
        </p:blipFill>
        <p:spPr bwMode="auto">
          <a:xfrm>
            <a:off x="863798" y="5397818"/>
            <a:ext cx="740450" cy="740450"/>
          </a:xfrm>
          <a:prstGeom prst="rect">
            <a:avLst/>
          </a:prstGeom>
        </p:spPr>
      </p:pic>
      <p:sp>
        <p:nvSpPr>
          <p:cNvPr id="2137176977" name="Text 6"/>
          <p:cNvSpPr/>
          <p:nvPr/>
        </p:nvSpPr>
        <p:spPr bwMode="auto">
          <a:xfrm>
            <a:off x="1912739" y="5606058"/>
            <a:ext cx="386465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 b="1">
                <a:solidFill>
                  <a:srgbClr val="E2E6E9"/>
                </a:solidFill>
                <a:latin typeface="Montserrat Bold"/>
                <a:ea typeface="Montserrat Bold"/>
                <a:cs typeface="Montserrat Bold"/>
              </a:rPr>
              <a:t>Ingredient OCR Extraction</a:t>
            </a:r>
            <a:endParaRPr lang="en-US" sz="2200"/>
          </a:p>
        </p:txBody>
      </p:sp>
      <p:sp>
        <p:nvSpPr>
          <p:cNvPr id="102022482" name="Text 7"/>
          <p:cNvSpPr/>
          <p:nvPr/>
        </p:nvSpPr>
        <p:spPr bwMode="auto">
          <a:xfrm>
            <a:off x="1912739" y="6104692"/>
            <a:ext cx="5248156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  <a:defRPr/>
            </a:pPr>
            <a:r>
              <a:rPr lang="en-US" sz="19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Extracting ingredient lists from product images with </a:t>
            </a:r>
            <a:r>
              <a:rPr lang="en" sz="1900" b="1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PyTessaract </a:t>
            </a:r>
            <a:r>
              <a:rPr lang="en-US" sz="19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for detailed analysis.</a:t>
            </a:r>
            <a:endParaRPr lang="en-US" sz="1900"/>
          </a:p>
        </p:txBody>
      </p:sp>
      <p:pic>
        <p:nvPicPr>
          <p:cNvPr id="1783592140" name="Image 3" descr="preencoded.png"/>
          <p:cNvPicPr>
            <a:picLocks noChangeAspect="1"/>
          </p:cNvPicPr>
          <p:nvPr/>
        </p:nvPicPr>
        <p:blipFill rotWithShape="1"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/>
        </p:blipFill>
        <p:spPr bwMode="auto">
          <a:xfrm>
            <a:off x="7469386" y="5397818"/>
            <a:ext cx="740450" cy="740450"/>
          </a:xfrm>
          <a:prstGeom prst="rect">
            <a:avLst/>
          </a:prstGeom>
        </p:spPr>
      </p:pic>
      <p:sp>
        <p:nvSpPr>
          <p:cNvPr id="901809343" name="Text 8"/>
          <p:cNvSpPr/>
          <p:nvPr/>
        </p:nvSpPr>
        <p:spPr bwMode="auto">
          <a:xfrm>
            <a:off x="8518327" y="5606058"/>
            <a:ext cx="3587948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 b="1">
                <a:solidFill>
                  <a:srgbClr val="E2E6E9"/>
                </a:solidFill>
                <a:latin typeface="Montserrat Bold"/>
                <a:ea typeface="Montserrat Bold"/>
                <a:cs typeface="Montserrat Bold"/>
              </a:rPr>
              <a:t>Ingredient Classification</a:t>
            </a:r>
            <a:endParaRPr lang="en-US" sz="2200"/>
          </a:p>
        </p:txBody>
      </p:sp>
      <p:sp>
        <p:nvSpPr>
          <p:cNvPr id="1967466327" name="Text 9"/>
          <p:cNvSpPr/>
          <p:nvPr/>
        </p:nvSpPr>
        <p:spPr bwMode="auto">
          <a:xfrm>
            <a:off x="8518327" y="6104692"/>
            <a:ext cx="5248275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  <a:defRPr/>
            </a:pPr>
            <a:r>
              <a:rPr lang="en-US" sz="19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Employing a trained ML classifier to categorise ingredients as Halal, Haram, or Suspicious.</a:t>
            </a:r>
            <a:endParaRPr lang="en-US" sz="1900"/>
          </a:p>
        </p:txBody>
      </p:sp>
      <p:sp>
        <p:nvSpPr>
          <p:cNvPr id="1687093714" name="Rectangle 15"/>
          <p:cNvSpPr/>
          <p:nvPr/>
        </p:nvSpPr>
        <p:spPr bwMode="auto">
          <a:xfrm>
            <a:off x="12822148" y="7695344"/>
            <a:ext cx="1705510" cy="5342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Slide 3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3404965" name="Text 0"/>
          <p:cNvSpPr/>
          <p:nvPr/>
        </p:nvSpPr>
        <p:spPr bwMode="auto">
          <a:xfrm>
            <a:off x="616863" y="484703"/>
            <a:ext cx="7070884" cy="400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  <a:defRPr/>
            </a:pPr>
            <a:r>
              <a:rPr lang="en-US" sz="25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</a:rPr>
              <a:t>Academic Context &amp; Core Demonstrations</a:t>
            </a:r>
            <a:endParaRPr lang="en-US" sz="2500"/>
          </a:p>
        </p:txBody>
      </p:sp>
      <p:sp>
        <p:nvSpPr>
          <p:cNvPr id="686728533" name="Text 1"/>
          <p:cNvSpPr/>
          <p:nvPr/>
        </p:nvSpPr>
        <p:spPr bwMode="auto">
          <a:xfrm>
            <a:off x="616863" y="1237774"/>
            <a:ext cx="13396674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35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Developed as part of the Computer Vision &amp; Computer Pattern Recognition (CCP) course at Bahria University (2024-2025), this project showcases advanced technical skills.</a:t>
            </a:r>
            <a:endParaRPr lang="en-US" sz="1350"/>
          </a:p>
        </p:txBody>
      </p:sp>
      <p:pic>
        <p:nvPicPr>
          <p:cNvPr id="152958183" name="Image 0" descr="preencoded.png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609242" y="1746290"/>
            <a:ext cx="6483310" cy="6483310"/>
          </a:xfrm>
          <a:prstGeom prst="rect">
            <a:avLst/>
          </a:prstGeom>
        </p:spPr>
      </p:pic>
      <p:sp>
        <p:nvSpPr>
          <p:cNvPr id="1273606441" name="Shape 2"/>
          <p:cNvSpPr/>
          <p:nvPr/>
        </p:nvSpPr>
        <p:spPr bwMode="auto">
          <a:xfrm>
            <a:off x="7537847" y="1992154"/>
            <a:ext cx="88106" cy="88106"/>
          </a:xfrm>
          <a:prstGeom prst="roundRect">
            <a:avLst>
              <a:gd name="adj" fmla="val 518920"/>
            </a:avLst>
          </a:prstGeom>
          <a:solidFill>
            <a:srgbClr val="FFFFFF"/>
          </a:solidFill>
          <a:ln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93173355" name="Text 3"/>
          <p:cNvSpPr/>
          <p:nvPr/>
        </p:nvSpPr>
        <p:spPr bwMode="auto">
          <a:xfrm>
            <a:off x="7802166" y="1898571"/>
            <a:ext cx="3111937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  <a:defRPr/>
            </a:pPr>
            <a:r>
              <a:rPr lang="en-US" sz="1550" b="1">
                <a:solidFill>
                  <a:srgbClr val="E2E6E9"/>
                </a:solidFill>
                <a:latin typeface="Montserrat Bold"/>
                <a:ea typeface="Montserrat Bold"/>
                <a:cs typeface="Montserrat Bold"/>
              </a:rPr>
              <a:t>Deep Learning Fundamentals</a:t>
            </a:r>
            <a:endParaRPr lang="en-US" sz="1550"/>
          </a:p>
        </p:txBody>
      </p:sp>
      <p:sp>
        <p:nvSpPr>
          <p:cNvPr id="245214503" name="Text 4"/>
          <p:cNvSpPr/>
          <p:nvPr/>
        </p:nvSpPr>
        <p:spPr bwMode="auto">
          <a:xfrm>
            <a:off x="7802166" y="2325052"/>
            <a:ext cx="6218992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35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Application of YOLOv8 architecture for robust object detection.</a:t>
            </a:r>
            <a:endParaRPr lang="en-US" sz="1350"/>
          </a:p>
        </p:txBody>
      </p:sp>
      <p:sp>
        <p:nvSpPr>
          <p:cNvPr id="314597428" name="Shape 5"/>
          <p:cNvSpPr/>
          <p:nvPr/>
        </p:nvSpPr>
        <p:spPr bwMode="auto">
          <a:xfrm>
            <a:off x="7537847" y="3035379"/>
            <a:ext cx="88106" cy="88106"/>
          </a:xfrm>
          <a:prstGeom prst="roundRect">
            <a:avLst>
              <a:gd name="adj" fmla="val 518920"/>
            </a:avLst>
          </a:prstGeom>
          <a:solidFill>
            <a:srgbClr val="FFFFFF"/>
          </a:solidFill>
          <a:ln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93581203" name="Text 6"/>
          <p:cNvSpPr/>
          <p:nvPr/>
        </p:nvSpPr>
        <p:spPr bwMode="auto">
          <a:xfrm>
            <a:off x="7802166" y="2941796"/>
            <a:ext cx="3013234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  <a:defRPr/>
            </a:pPr>
            <a:r>
              <a:rPr lang="en-US" sz="1550" b="1">
                <a:solidFill>
                  <a:srgbClr val="E2E6E9"/>
                </a:solidFill>
                <a:latin typeface="Montserrat Bold"/>
                <a:ea typeface="Montserrat Bold"/>
                <a:cs typeface="Montserrat Bold"/>
              </a:rPr>
              <a:t>Computer Vision Techniques</a:t>
            </a:r>
            <a:endParaRPr lang="en-US" sz="1550"/>
          </a:p>
        </p:txBody>
      </p:sp>
      <p:sp>
        <p:nvSpPr>
          <p:cNvPr id="1365008316" name="Text 7"/>
          <p:cNvSpPr/>
          <p:nvPr/>
        </p:nvSpPr>
        <p:spPr bwMode="auto">
          <a:xfrm>
            <a:off x="7802166" y="3368278"/>
            <a:ext cx="6218992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35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Expertise in image preprocessing, annotation, and multi-model inference.</a:t>
            </a:r>
            <a:endParaRPr lang="en-US" sz="1350"/>
          </a:p>
        </p:txBody>
      </p:sp>
      <p:sp>
        <p:nvSpPr>
          <p:cNvPr id="1805302745" name="Shape 8"/>
          <p:cNvSpPr/>
          <p:nvPr/>
        </p:nvSpPr>
        <p:spPr bwMode="auto">
          <a:xfrm>
            <a:off x="7537847" y="4078605"/>
            <a:ext cx="88106" cy="88106"/>
          </a:xfrm>
          <a:prstGeom prst="roundRect">
            <a:avLst>
              <a:gd name="adj" fmla="val 518920"/>
            </a:avLst>
          </a:prstGeom>
          <a:solidFill>
            <a:srgbClr val="FFFFFF"/>
          </a:solidFill>
          <a:ln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84367627" name="Text 9"/>
          <p:cNvSpPr/>
          <p:nvPr/>
        </p:nvSpPr>
        <p:spPr bwMode="auto">
          <a:xfrm>
            <a:off x="7802166" y="3985022"/>
            <a:ext cx="2797254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  <a:defRPr/>
            </a:pPr>
            <a:r>
              <a:rPr lang="en-US" sz="1550" b="1">
                <a:solidFill>
                  <a:srgbClr val="E2E6E9"/>
                </a:solidFill>
                <a:latin typeface="Montserrat Bold"/>
                <a:ea typeface="Montserrat Bold"/>
                <a:cs typeface="Montserrat Bold"/>
              </a:rPr>
              <a:t>Machine Learning Pipeline</a:t>
            </a:r>
            <a:endParaRPr lang="en-US" sz="1550"/>
          </a:p>
        </p:txBody>
      </p:sp>
      <p:sp>
        <p:nvSpPr>
          <p:cNvPr id="1382944501" name="Text 10"/>
          <p:cNvSpPr/>
          <p:nvPr/>
        </p:nvSpPr>
        <p:spPr bwMode="auto">
          <a:xfrm>
            <a:off x="7802166" y="4411504"/>
            <a:ext cx="6218992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35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Comprehensive approach from dataset preparation to model deployment.</a:t>
            </a:r>
            <a:endParaRPr lang="en-US" sz="1350"/>
          </a:p>
        </p:txBody>
      </p:sp>
      <p:sp>
        <p:nvSpPr>
          <p:cNvPr id="2109579602" name="Shape 11"/>
          <p:cNvSpPr/>
          <p:nvPr/>
        </p:nvSpPr>
        <p:spPr bwMode="auto">
          <a:xfrm>
            <a:off x="7537847" y="5121831"/>
            <a:ext cx="88106" cy="88106"/>
          </a:xfrm>
          <a:prstGeom prst="roundRect">
            <a:avLst>
              <a:gd name="adj" fmla="val 518920"/>
            </a:avLst>
          </a:prstGeom>
          <a:solidFill>
            <a:srgbClr val="FFFFFF"/>
          </a:solidFill>
          <a:ln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47015521" name="Text 12"/>
          <p:cNvSpPr/>
          <p:nvPr/>
        </p:nvSpPr>
        <p:spPr bwMode="auto">
          <a:xfrm>
            <a:off x="7802166" y="5028248"/>
            <a:ext cx="2285643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  <a:defRPr/>
            </a:pPr>
            <a:r>
              <a:rPr lang="en-US" sz="1550" b="1">
                <a:solidFill>
                  <a:srgbClr val="E2E6E9"/>
                </a:solidFill>
                <a:latin typeface="Montserrat Bold"/>
                <a:ea typeface="Montserrat Bold"/>
                <a:cs typeface="Montserrat Bold"/>
              </a:rPr>
              <a:t>Software Engineering</a:t>
            </a:r>
            <a:endParaRPr lang="en-US" sz="1550"/>
          </a:p>
        </p:txBody>
      </p:sp>
      <p:sp>
        <p:nvSpPr>
          <p:cNvPr id="1962948772" name="Text 13"/>
          <p:cNvSpPr/>
          <p:nvPr/>
        </p:nvSpPr>
        <p:spPr bwMode="auto">
          <a:xfrm>
            <a:off x="7802166" y="5454729"/>
            <a:ext cx="6218992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35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Adherence to clean code, modular design, and version control best practices.</a:t>
            </a:r>
            <a:endParaRPr lang="en-US" sz="1350"/>
          </a:p>
        </p:txBody>
      </p:sp>
      <p:sp>
        <p:nvSpPr>
          <p:cNvPr id="1889950771" name="Rectangle 16"/>
          <p:cNvSpPr/>
          <p:nvPr/>
        </p:nvSpPr>
        <p:spPr bwMode="auto">
          <a:xfrm>
            <a:off x="12822148" y="7695344"/>
            <a:ext cx="1705510" cy="5342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Slide 4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90674712" name="Text 0"/>
          <p:cNvSpPr/>
          <p:nvPr/>
        </p:nvSpPr>
        <p:spPr bwMode="auto">
          <a:xfrm>
            <a:off x="863798" y="1408390"/>
            <a:ext cx="10123765" cy="560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  <a:defRPr/>
            </a:pPr>
            <a:r>
              <a:rPr lang="en-US" sz="35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</a:rPr>
              <a:t>Features: Comprehensive Halal Verification</a:t>
            </a:r>
            <a:endParaRPr lang="en-US" sz="3500"/>
          </a:p>
        </p:txBody>
      </p:sp>
      <p:sp>
        <p:nvSpPr>
          <p:cNvPr id="185949686" name="Text 1"/>
          <p:cNvSpPr/>
          <p:nvPr/>
        </p:nvSpPr>
        <p:spPr bwMode="auto">
          <a:xfrm>
            <a:off x="863798" y="2339459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  <a:defRPr/>
            </a:pPr>
            <a:r>
              <a:rPr lang="en-US" sz="19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Our system provides a robust suite of features designed for thorough halal food product analysis.</a:t>
            </a:r>
            <a:endParaRPr lang="en-US" sz="1900"/>
          </a:p>
        </p:txBody>
      </p:sp>
      <p:sp>
        <p:nvSpPr>
          <p:cNvPr id="1150454115" name="Shape 2"/>
          <p:cNvSpPr/>
          <p:nvPr/>
        </p:nvSpPr>
        <p:spPr bwMode="auto">
          <a:xfrm>
            <a:off x="863798" y="2987278"/>
            <a:ext cx="6327934" cy="1793558"/>
          </a:xfrm>
          <a:prstGeom prst="roundRect">
            <a:avLst>
              <a:gd name="adj" fmla="val 8157"/>
            </a:avLst>
          </a:prstGeom>
          <a:solidFill>
            <a:srgbClr val="111213"/>
          </a:solidFill>
          <a:ln w="30480">
            <a:solidFill>
              <a:srgbClr val="494A4B"/>
            </a:solidFill>
            <a:prstDash val="solid"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211017577" name="Shape 3"/>
          <p:cNvSpPr/>
          <p:nvPr/>
        </p:nvSpPr>
        <p:spPr bwMode="auto">
          <a:xfrm>
            <a:off x="833318" y="2987278"/>
            <a:ext cx="121920" cy="1793558"/>
          </a:xfrm>
          <a:prstGeom prst="roundRect">
            <a:avLst>
              <a:gd name="adj" fmla="val 30368"/>
            </a:avLst>
          </a:prstGeom>
          <a:solidFill>
            <a:srgbClr val="FFFFFF"/>
          </a:solidFill>
          <a:ln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75688990" name="Text 4"/>
          <p:cNvSpPr/>
          <p:nvPr/>
        </p:nvSpPr>
        <p:spPr bwMode="auto">
          <a:xfrm>
            <a:off x="1232535" y="3264575"/>
            <a:ext cx="4187666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 b="1">
                <a:solidFill>
                  <a:srgbClr val="E2E6E9"/>
                </a:solidFill>
                <a:latin typeface="Montserrat Bold"/>
                <a:ea typeface="Montserrat Bold"/>
                <a:cs typeface="Montserrat Bold"/>
              </a:rPr>
              <a:t>Product Information Lookup</a:t>
            </a:r>
            <a:endParaRPr lang="en-US" sz="2200"/>
          </a:p>
        </p:txBody>
      </p:sp>
      <p:sp>
        <p:nvSpPr>
          <p:cNvPr id="561401570" name="Text 5"/>
          <p:cNvSpPr/>
          <p:nvPr/>
        </p:nvSpPr>
        <p:spPr bwMode="auto">
          <a:xfrm>
            <a:off x="1232535" y="3763208"/>
            <a:ext cx="5681901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  <a:defRPr/>
            </a:pPr>
            <a:r>
              <a:rPr lang="en-US" sz="19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Fetching product details via OpenFoodFacts API using decoded barcodes.</a:t>
            </a:r>
            <a:endParaRPr lang="en-US" sz="1900"/>
          </a:p>
        </p:txBody>
      </p:sp>
      <p:sp>
        <p:nvSpPr>
          <p:cNvPr id="1779848299" name="Shape 6"/>
          <p:cNvSpPr/>
          <p:nvPr/>
        </p:nvSpPr>
        <p:spPr bwMode="auto">
          <a:xfrm>
            <a:off x="7438549" y="2987278"/>
            <a:ext cx="6328053" cy="1793558"/>
          </a:xfrm>
          <a:prstGeom prst="roundRect">
            <a:avLst>
              <a:gd name="adj" fmla="val 8157"/>
            </a:avLst>
          </a:prstGeom>
          <a:solidFill>
            <a:srgbClr val="111213"/>
          </a:solidFill>
          <a:ln w="30480">
            <a:solidFill>
              <a:srgbClr val="494A4B"/>
            </a:solidFill>
            <a:prstDash val="solid"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90528377" name="Shape 7"/>
          <p:cNvSpPr/>
          <p:nvPr/>
        </p:nvSpPr>
        <p:spPr bwMode="auto">
          <a:xfrm>
            <a:off x="7408068" y="2987278"/>
            <a:ext cx="121920" cy="1793558"/>
          </a:xfrm>
          <a:prstGeom prst="roundRect">
            <a:avLst>
              <a:gd name="adj" fmla="val 30368"/>
            </a:avLst>
          </a:prstGeom>
          <a:solidFill>
            <a:srgbClr val="FFFFFF"/>
          </a:solidFill>
          <a:ln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562231547" name="Text 8"/>
          <p:cNvSpPr/>
          <p:nvPr/>
        </p:nvSpPr>
        <p:spPr bwMode="auto">
          <a:xfrm>
            <a:off x="7807285" y="3264575"/>
            <a:ext cx="292179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 b="1">
                <a:solidFill>
                  <a:srgbClr val="E2E6E9"/>
                </a:solidFill>
                <a:latin typeface="Montserrat Bold"/>
                <a:ea typeface="Montserrat Bold"/>
                <a:cs typeface="Montserrat Bold"/>
              </a:rPr>
              <a:t>Multi-Input Support</a:t>
            </a:r>
            <a:endParaRPr lang="en-US" sz="2200"/>
          </a:p>
        </p:txBody>
      </p:sp>
      <p:sp>
        <p:nvSpPr>
          <p:cNvPr id="474217773" name="Text 9"/>
          <p:cNvSpPr/>
          <p:nvPr/>
        </p:nvSpPr>
        <p:spPr bwMode="auto">
          <a:xfrm>
            <a:off x="7807285" y="3763208"/>
            <a:ext cx="5682020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  <a:defRPr/>
            </a:pPr>
            <a:r>
              <a:rPr lang="en-US" sz="19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Three independent workflows: image scanner, OCR classifier, and manual input.</a:t>
            </a:r>
            <a:endParaRPr lang="en-US" sz="1900"/>
          </a:p>
        </p:txBody>
      </p:sp>
      <p:sp>
        <p:nvSpPr>
          <p:cNvPr id="1658678592" name="Shape 10"/>
          <p:cNvSpPr/>
          <p:nvPr/>
        </p:nvSpPr>
        <p:spPr bwMode="auto">
          <a:xfrm>
            <a:off x="863798" y="5027652"/>
            <a:ext cx="6327934" cy="1793558"/>
          </a:xfrm>
          <a:prstGeom prst="roundRect">
            <a:avLst>
              <a:gd name="adj" fmla="val 8157"/>
            </a:avLst>
          </a:prstGeom>
          <a:solidFill>
            <a:srgbClr val="111213"/>
          </a:solidFill>
          <a:ln w="30480">
            <a:solidFill>
              <a:srgbClr val="494A4B"/>
            </a:solidFill>
            <a:prstDash val="solid"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572383278" name="Shape 11"/>
          <p:cNvSpPr/>
          <p:nvPr/>
        </p:nvSpPr>
        <p:spPr bwMode="auto">
          <a:xfrm>
            <a:off x="833318" y="5027652"/>
            <a:ext cx="121920" cy="1793558"/>
          </a:xfrm>
          <a:prstGeom prst="roundRect">
            <a:avLst>
              <a:gd name="adj" fmla="val 30368"/>
            </a:avLst>
          </a:prstGeom>
          <a:solidFill>
            <a:srgbClr val="FFFFFF"/>
          </a:solidFill>
          <a:ln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335251822" name="Text 12"/>
          <p:cNvSpPr/>
          <p:nvPr/>
        </p:nvSpPr>
        <p:spPr bwMode="auto">
          <a:xfrm>
            <a:off x="1232535" y="5304949"/>
            <a:ext cx="2964656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 b="1">
                <a:solidFill>
                  <a:srgbClr val="E2E6E9"/>
                </a:solidFill>
                <a:latin typeface="Montserrat Bold"/>
                <a:ea typeface="Montserrat Bold"/>
                <a:cs typeface="Montserrat Bold"/>
              </a:rPr>
              <a:t>Halal/Haram Verdict</a:t>
            </a:r>
            <a:endParaRPr lang="en-US" sz="2200"/>
          </a:p>
        </p:txBody>
      </p:sp>
      <p:sp>
        <p:nvSpPr>
          <p:cNvPr id="1796624804" name="Text 13"/>
          <p:cNvSpPr/>
          <p:nvPr/>
        </p:nvSpPr>
        <p:spPr bwMode="auto">
          <a:xfrm>
            <a:off x="1232535" y="5803583"/>
            <a:ext cx="5681901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  <a:defRPr/>
            </a:pPr>
            <a:r>
              <a:rPr lang="en-US" sz="19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Generating an overall halal status based on all available evidence.</a:t>
            </a:r>
            <a:endParaRPr lang="en-US" sz="1900"/>
          </a:p>
        </p:txBody>
      </p:sp>
      <p:sp>
        <p:nvSpPr>
          <p:cNvPr id="339687083" name="Shape 14"/>
          <p:cNvSpPr/>
          <p:nvPr/>
        </p:nvSpPr>
        <p:spPr bwMode="auto">
          <a:xfrm>
            <a:off x="7438549" y="5027652"/>
            <a:ext cx="6328053" cy="1793558"/>
          </a:xfrm>
          <a:prstGeom prst="roundRect">
            <a:avLst>
              <a:gd name="adj" fmla="val 8157"/>
            </a:avLst>
          </a:prstGeom>
          <a:solidFill>
            <a:srgbClr val="111213"/>
          </a:solidFill>
          <a:ln w="30480">
            <a:solidFill>
              <a:srgbClr val="494A4B"/>
            </a:solidFill>
            <a:prstDash val="solid"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268850036" name="Shape 15"/>
          <p:cNvSpPr/>
          <p:nvPr/>
        </p:nvSpPr>
        <p:spPr bwMode="auto">
          <a:xfrm>
            <a:off x="7408068" y="5027652"/>
            <a:ext cx="121920" cy="1793558"/>
          </a:xfrm>
          <a:prstGeom prst="roundRect">
            <a:avLst>
              <a:gd name="adj" fmla="val 30368"/>
            </a:avLst>
          </a:prstGeom>
          <a:solidFill>
            <a:srgbClr val="FFFFFF"/>
          </a:solidFill>
          <a:ln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01261822" name="Text 16"/>
          <p:cNvSpPr/>
          <p:nvPr/>
        </p:nvSpPr>
        <p:spPr bwMode="auto">
          <a:xfrm>
            <a:off x="7807285" y="5304949"/>
            <a:ext cx="4408408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 b="1">
                <a:solidFill>
                  <a:srgbClr val="E2E6E9"/>
                </a:solidFill>
                <a:latin typeface="Montserrat Bold"/>
                <a:ea typeface="Montserrat Bold"/>
                <a:cs typeface="Montserrat Bold"/>
              </a:rPr>
              <a:t>Interactive Streamlit Interface</a:t>
            </a:r>
            <a:endParaRPr lang="en-US" sz="2200"/>
          </a:p>
        </p:txBody>
      </p:sp>
      <p:sp>
        <p:nvSpPr>
          <p:cNvPr id="607659892" name="Text 17"/>
          <p:cNvSpPr/>
          <p:nvPr/>
        </p:nvSpPr>
        <p:spPr bwMode="auto">
          <a:xfrm>
            <a:off x="7807285" y="5803583"/>
            <a:ext cx="5682020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  <a:defRPr/>
            </a:pPr>
            <a:r>
              <a:rPr lang="en-US" sz="19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A user-friendly, tab-based UI with real-time processing and visual feedback.</a:t>
            </a:r>
            <a:endParaRPr lang="en-US" sz="1900"/>
          </a:p>
        </p:txBody>
      </p:sp>
      <p:sp>
        <p:nvSpPr>
          <p:cNvPr id="1376751189" name="Rectangle 19"/>
          <p:cNvSpPr/>
          <p:nvPr/>
        </p:nvSpPr>
        <p:spPr bwMode="auto">
          <a:xfrm>
            <a:off x="12822148" y="7695344"/>
            <a:ext cx="1705510" cy="5342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Slide 5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59163564" name="Text 0"/>
          <p:cNvSpPr/>
          <p:nvPr/>
        </p:nvSpPr>
        <p:spPr bwMode="auto">
          <a:xfrm>
            <a:off x="735092" y="577572"/>
            <a:ext cx="8215192" cy="477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  <a:defRPr/>
            </a:pPr>
            <a:r>
              <a:rPr lang="en-US" sz="30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</a:rPr>
              <a:t>System Architecture: A Unified Approach</a:t>
            </a:r>
            <a:endParaRPr lang="en-US" sz="3000"/>
          </a:p>
        </p:txBody>
      </p:sp>
      <p:sp>
        <p:nvSpPr>
          <p:cNvPr id="2026722403" name="Text 1"/>
          <p:cNvSpPr/>
          <p:nvPr/>
        </p:nvSpPr>
        <p:spPr bwMode="auto">
          <a:xfrm>
            <a:off x="735092" y="1394401"/>
            <a:ext cx="1316021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  <a:defRPr/>
            </a:pPr>
            <a:r>
              <a:rPr lang="en-US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The architecture integrates a Streamlit web interface with advanced CV and ML models, ensuring seamless data flow and </a:t>
            </a:r>
            <a:endParaRPr/>
          </a:p>
          <a:p>
            <a:pPr marL="0" indent="0" algn="l">
              <a:lnSpc>
                <a:spcPts val="2450"/>
              </a:lnSpc>
              <a:buNone/>
              <a:defRPr/>
            </a:pPr>
            <a:r>
              <a:rPr lang="en-US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comprehensive analysis.</a:t>
            </a:r>
            <a:endParaRPr lang="en-US"/>
          </a:p>
        </p:txBody>
      </p:sp>
      <p:pic>
        <p:nvPicPr>
          <p:cNvPr id="2044607097" name="Image 0" descr="preencoded.png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735092" y="2026325"/>
            <a:ext cx="13160216" cy="5141714"/>
          </a:xfrm>
          <a:prstGeom prst="rect">
            <a:avLst/>
          </a:prstGeom>
        </p:spPr>
      </p:pic>
      <p:sp>
        <p:nvSpPr>
          <p:cNvPr id="606627563" name="Text 2"/>
          <p:cNvSpPr/>
          <p:nvPr/>
        </p:nvSpPr>
        <p:spPr bwMode="auto">
          <a:xfrm>
            <a:off x="8044733" y="2527355"/>
            <a:ext cx="3304286" cy="330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  <a:defRPr/>
            </a:pPr>
            <a:r>
              <a:rPr lang="en-US" sz="2000" b="1">
                <a:solidFill>
                  <a:srgbClr val="E2E6E9"/>
                </a:solidFill>
                <a:latin typeface="Montserrat Bold"/>
                <a:ea typeface="Montserrat Bold"/>
                <a:cs typeface="Montserrat Bold"/>
              </a:rPr>
              <a:t>Streamlit Web Interface</a:t>
            </a:r>
            <a:endParaRPr lang="en-US" sz="2000"/>
          </a:p>
        </p:txBody>
      </p:sp>
      <p:sp>
        <p:nvSpPr>
          <p:cNvPr id="1428584896" name="Text 3"/>
          <p:cNvSpPr/>
          <p:nvPr/>
        </p:nvSpPr>
        <p:spPr bwMode="auto">
          <a:xfrm>
            <a:off x="8044733" y="3418491"/>
            <a:ext cx="2869714" cy="3300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  <a:defRPr/>
            </a:pPr>
            <a:r>
              <a:rPr lang="en-US" sz="2000" b="1">
                <a:solidFill>
                  <a:srgbClr val="E2E6E9"/>
                </a:solidFill>
                <a:latin typeface="Montserrat Bold"/>
                <a:ea typeface="Montserrat Bold"/>
                <a:cs typeface="Montserrat Bold"/>
              </a:rPr>
              <a:t>Image Input Sources</a:t>
            </a:r>
            <a:endParaRPr lang="en-US" sz="2000"/>
          </a:p>
        </p:txBody>
      </p:sp>
      <p:sp>
        <p:nvSpPr>
          <p:cNvPr id="462129952" name="Text 4"/>
          <p:cNvSpPr/>
          <p:nvPr/>
        </p:nvSpPr>
        <p:spPr bwMode="auto">
          <a:xfrm>
            <a:off x="8044733" y="4308417"/>
            <a:ext cx="3051896" cy="330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  <a:defRPr/>
            </a:pPr>
            <a:r>
              <a:rPr lang="en-US" sz="2000" b="1">
                <a:solidFill>
                  <a:srgbClr val="E2E6E9"/>
                </a:solidFill>
                <a:latin typeface="Montserrat Bold"/>
                <a:ea typeface="Montserrat Bold"/>
                <a:cs typeface="Montserrat Bold"/>
              </a:rPr>
              <a:t>Detection &amp; Decoding</a:t>
            </a:r>
            <a:endParaRPr lang="en-US" sz="2000"/>
          </a:p>
        </p:txBody>
      </p:sp>
      <p:sp>
        <p:nvSpPr>
          <p:cNvPr id="1873033036" name="Text 5"/>
          <p:cNvSpPr/>
          <p:nvPr/>
        </p:nvSpPr>
        <p:spPr bwMode="auto">
          <a:xfrm>
            <a:off x="8044733" y="5214080"/>
            <a:ext cx="2921968" cy="330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  <a:defRPr/>
            </a:pPr>
            <a:r>
              <a:rPr lang="en-US" sz="2000" b="1">
                <a:solidFill>
                  <a:srgbClr val="E2E6E9"/>
                </a:solidFill>
                <a:latin typeface="Montserrat Bold"/>
                <a:ea typeface="Montserrat Bold"/>
                <a:cs typeface="Montserrat Bold"/>
              </a:rPr>
              <a:t>Annotation &amp; Display</a:t>
            </a:r>
            <a:endParaRPr lang="en-US" sz="2000"/>
          </a:p>
        </p:txBody>
      </p:sp>
      <p:sp>
        <p:nvSpPr>
          <p:cNvPr id="1139134454" name="Rectangle 9"/>
          <p:cNvSpPr/>
          <p:nvPr/>
        </p:nvSpPr>
        <p:spPr bwMode="auto">
          <a:xfrm>
            <a:off x="12822148" y="7695344"/>
            <a:ext cx="1705510" cy="5342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Slide 6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82335812" name="Text 0"/>
          <p:cNvSpPr/>
          <p:nvPr/>
        </p:nvSpPr>
        <p:spPr bwMode="auto">
          <a:xfrm>
            <a:off x="669012" y="525661"/>
            <a:ext cx="5833229" cy="434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  <a:defRPr/>
            </a:pPr>
            <a:r>
              <a:rPr lang="en-US" sz="2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</a:rPr>
              <a:t>Installation &amp; Setup: Get Started</a:t>
            </a:r>
            <a:endParaRPr lang="en-US" sz="2700"/>
          </a:p>
        </p:txBody>
      </p:sp>
      <p:sp>
        <p:nvSpPr>
          <p:cNvPr id="1661778366" name="Text 1"/>
          <p:cNvSpPr/>
          <p:nvPr/>
        </p:nvSpPr>
        <p:spPr bwMode="auto">
          <a:xfrm>
            <a:off x="669012" y="1342311"/>
            <a:ext cx="13292376" cy="286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  <a:defRPr/>
            </a:pPr>
            <a:r>
              <a:rPr lang="en-US" sz="15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Setting up the Halal Verification System is straightforward, requiring Python 3.8+, pip, Git, and libzbar.</a:t>
            </a:r>
            <a:endParaRPr lang="en-US" sz="1500"/>
          </a:p>
        </p:txBody>
      </p:sp>
      <p:sp>
        <p:nvSpPr>
          <p:cNvPr id="1125434637" name="Text 2"/>
          <p:cNvSpPr/>
          <p:nvPr/>
        </p:nvSpPr>
        <p:spPr bwMode="auto">
          <a:xfrm>
            <a:off x="669012" y="2016204"/>
            <a:ext cx="6413063" cy="286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  <a:defRPr/>
            </a:pPr>
            <a:r>
              <a:rPr lang="en-US" sz="15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Follow these steps to get the system up and running on your local machine.</a:t>
            </a:r>
            <a:endParaRPr lang="en-US" sz="1500"/>
          </a:p>
        </p:txBody>
      </p:sp>
      <p:sp>
        <p:nvSpPr>
          <p:cNvPr id="1373376897" name="Text 3"/>
          <p:cNvSpPr/>
          <p:nvPr/>
        </p:nvSpPr>
        <p:spPr bwMode="auto">
          <a:xfrm>
            <a:off x="669012" y="2475071"/>
            <a:ext cx="6413063" cy="286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Font typeface="+mj-lt"/>
              <a:buAutoNum type="arabicPeriod"/>
              <a:defRPr/>
            </a:pPr>
            <a:r>
              <a:rPr lang="en-US" sz="1500" b="1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Clone Repository:</a:t>
            </a:r>
            <a:r>
              <a:rPr lang="en-US" sz="15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 Obtain the project files from GitHub.</a:t>
            </a:r>
            <a:endParaRPr lang="en-US" sz="1500"/>
          </a:p>
        </p:txBody>
      </p:sp>
      <p:sp>
        <p:nvSpPr>
          <p:cNvPr id="563630484" name="Text 4"/>
          <p:cNvSpPr/>
          <p:nvPr/>
        </p:nvSpPr>
        <p:spPr bwMode="auto">
          <a:xfrm>
            <a:off x="669012" y="2828687"/>
            <a:ext cx="6413063" cy="573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Font typeface="+mj-lt"/>
              <a:buAutoNum type="arabicPeriod" startAt="2"/>
              <a:defRPr/>
            </a:pPr>
            <a:r>
              <a:rPr lang="en-US" sz="1500" b="1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Create Virtual Environment:</a:t>
            </a:r>
            <a:r>
              <a:rPr lang="en-US" sz="15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 Ensure a clean and isolated development environment.</a:t>
            </a:r>
            <a:endParaRPr lang="en-US" sz="1500"/>
          </a:p>
        </p:txBody>
      </p:sp>
      <p:sp>
        <p:nvSpPr>
          <p:cNvPr id="1784529053" name="Text 5"/>
          <p:cNvSpPr/>
          <p:nvPr/>
        </p:nvSpPr>
        <p:spPr bwMode="auto">
          <a:xfrm>
            <a:off x="669012" y="3469124"/>
            <a:ext cx="6413063" cy="286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Font typeface="+mj-lt"/>
              <a:buAutoNum type="arabicPeriod" startAt="3"/>
              <a:defRPr/>
            </a:pPr>
            <a:r>
              <a:rPr lang="en-US" sz="1500" b="1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Install Dependencies:</a:t>
            </a:r>
            <a:r>
              <a:rPr lang="en-US" sz="15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 Use pip to install all required Python libraries.</a:t>
            </a:r>
            <a:endParaRPr lang="en-US" sz="1500"/>
          </a:p>
        </p:txBody>
      </p:sp>
      <p:sp>
        <p:nvSpPr>
          <p:cNvPr id="1316916690" name="Text 6"/>
          <p:cNvSpPr/>
          <p:nvPr/>
        </p:nvSpPr>
        <p:spPr bwMode="auto">
          <a:xfrm>
            <a:off x="669012" y="3822740"/>
            <a:ext cx="6413063" cy="573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Font typeface="+mj-lt"/>
              <a:buAutoNum type="arabicPeriod" startAt="4"/>
              <a:defRPr/>
            </a:pPr>
            <a:r>
              <a:rPr lang="en-US" sz="1500" b="1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Install Native Libraries:</a:t>
            </a:r>
            <a:r>
              <a:rPr lang="en-US" sz="15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 Set up Tesseract OCR and ZBar library for full functionality.</a:t>
            </a:r>
            <a:endParaRPr lang="en-US" sz="1500"/>
          </a:p>
        </p:txBody>
      </p:sp>
      <p:sp>
        <p:nvSpPr>
          <p:cNvPr id="1723293736" name="Text 7"/>
          <p:cNvSpPr/>
          <p:nvPr/>
        </p:nvSpPr>
        <p:spPr bwMode="auto">
          <a:xfrm>
            <a:off x="669012" y="4463177"/>
            <a:ext cx="6413063" cy="286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Font typeface="+mj-lt"/>
              <a:buAutoNum type="arabicPeriod" startAt="5"/>
              <a:defRPr/>
            </a:pPr>
            <a:r>
              <a:rPr lang="en-US" sz="1500" b="1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Verify Installation:</a:t>
            </a:r>
            <a:r>
              <a:rPr lang="en-US" sz="15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 Confirm all core dependencies are correctly installed.</a:t>
            </a:r>
            <a:endParaRPr lang="en-US" sz="1500"/>
          </a:p>
        </p:txBody>
      </p:sp>
      <p:sp>
        <p:nvSpPr>
          <p:cNvPr id="405851462" name="Text 8"/>
          <p:cNvSpPr/>
          <p:nvPr/>
        </p:nvSpPr>
        <p:spPr bwMode="auto">
          <a:xfrm>
            <a:off x="669012" y="4816793"/>
            <a:ext cx="6413063" cy="573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Font typeface="+mj-lt"/>
              <a:buAutoNum type="arabicPeriod" startAt="6"/>
              <a:defRPr/>
            </a:pPr>
            <a:r>
              <a:rPr lang="en-US" sz="1500" b="1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Download &amp; Extract Dataset (Optional):</a:t>
            </a:r>
            <a:r>
              <a:rPr lang="en-US" sz="15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 Prepare the training dataset for model experimentation.</a:t>
            </a:r>
            <a:endParaRPr lang="en-US" sz="1500"/>
          </a:p>
        </p:txBody>
      </p:sp>
      <p:pic>
        <p:nvPicPr>
          <p:cNvPr id="957163172" name="Image 0" descr="preencoded.png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8131297" y="1740687"/>
            <a:ext cx="6413063" cy="64130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Slide 7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78691892" name="Text 0"/>
          <p:cNvSpPr/>
          <p:nvPr/>
        </p:nvSpPr>
        <p:spPr bwMode="auto">
          <a:xfrm>
            <a:off x="599242" y="731520"/>
            <a:ext cx="7588448" cy="3890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49"/>
              </a:lnSpc>
              <a:buNone/>
              <a:defRPr/>
            </a:pPr>
            <a:r>
              <a:rPr lang="en-US" sz="245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</a:rPr>
              <a:t>Technical Specifications: Powering the System</a:t>
            </a:r>
            <a:endParaRPr lang="en-US" sz="2450"/>
          </a:p>
        </p:txBody>
      </p:sp>
      <p:sp>
        <p:nvSpPr>
          <p:cNvPr id="2053681934" name="Text 1"/>
          <p:cNvSpPr/>
          <p:nvPr/>
        </p:nvSpPr>
        <p:spPr bwMode="auto">
          <a:xfrm>
            <a:off x="599242" y="1463040"/>
            <a:ext cx="13431917" cy="256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  <a:defRPr/>
            </a:pPr>
            <a:r>
              <a:rPr lang="en-US" sz="13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Our system relies on cutting-edge models and components to deliver accurate and efficient halal verification.</a:t>
            </a:r>
            <a:endParaRPr lang="en-US" sz="1300"/>
          </a:p>
        </p:txBody>
      </p:sp>
      <p:sp>
        <p:nvSpPr>
          <p:cNvPr id="1289901459" name="Shape 2"/>
          <p:cNvSpPr/>
          <p:nvPr/>
        </p:nvSpPr>
        <p:spPr bwMode="auto">
          <a:xfrm>
            <a:off x="7303770" y="1912382"/>
            <a:ext cx="22860" cy="5136356"/>
          </a:xfrm>
          <a:prstGeom prst="roundRect">
            <a:avLst>
              <a:gd name="adj" fmla="val 112350"/>
            </a:avLst>
          </a:prstGeom>
          <a:solidFill>
            <a:srgbClr val="494A4B"/>
          </a:solidFill>
          <a:ln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75900440" name="Shape 3"/>
          <p:cNvSpPr/>
          <p:nvPr/>
        </p:nvSpPr>
        <p:spPr bwMode="auto">
          <a:xfrm>
            <a:off x="576382" y="1912382"/>
            <a:ext cx="6715958" cy="1027271"/>
          </a:xfrm>
          <a:prstGeom prst="roundRect">
            <a:avLst>
              <a:gd name="adj" fmla="val 2500"/>
            </a:avLst>
          </a:prstGeom>
          <a:solidFill>
            <a:srgbClr val="303132"/>
          </a:solidFill>
          <a:ln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48817094" name="Text 4"/>
          <p:cNvSpPr/>
          <p:nvPr/>
        </p:nvSpPr>
        <p:spPr bwMode="auto">
          <a:xfrm>
            <a:off x="4507944" y="2083593"/>
            <a:ext cx="2613184" cy="2431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900"/>
              </a:lnSpc>
              <a:buNone/>
              <a:defRPr/>
            </a:pPr>
            <a:r>
              <a:rPr lang="en-US" sz="1500" b="1">
                <a:solidFill>
                  <a:srgbClr val="E2E6E9"/>
                </a:solidFill>
                <a:latin typeface="Montserrat Bold"/>
                <a:ea typeface="Montserrat Bold"/>
                <a:cs typeface="Montserrat Bold"/>
              </a:rPr>
              <a:t>YOLOv8 Object Detection</a:t>
            </a:r>
            <a:endParaRPr lang="en-US" sz="1500"/>
          </a:p>
        </p:txBody>
      </p:sp>
      <p:sp>
        <p:nvSpPr>
          <p:cNvPr id="566106891" name="Text 5"/>
          <p:cNvSpPr/>
          <p:nvPr/>
        </p:nvSpPr>
        <p:spPr bwMode="auto">
          <a:xfrm>
            <a:off x="747593" y="2429351"/>
            <a:ext cx="6373535" cy="256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000"/>
              </a:lnSpc>
              <a:buNone/>
              <a:defRPr/>
            </a:pPr>
            <a:r>
              <a:rPr lang="en-US" sz="13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Utilises a CNN architecture for high-precision halal logo and barcode localisation.</a:t>
            </a:r>
            <a:endParaRPr lang="en-US" sz="1300"/>
          </a:p>
        </p:txBody>
      </p:sp>
      <p:sp>
        <p:nvSpPr>
          <p:cNvPr id="950807914" name="Shape 6"/>
          <p:cNvSpPr/>
          <p:nvPr/>
        </p:nvSpPr>
        <p:spPr bwMode="auto">
          <a:xfrm>
            <a:off x="7338060" y="3282077"/>
            <a:ext cx="6715958" cy="1027271"/>
          </a:xfrm>
          <a:prstGeom prst="rect">
            <a:avLst/>
          </a:prstGeom>
          <a:solidFill>
            <a:srgbClr val="303132"/>
          </a:solidFill>
          <a:ln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591466" name="Text 7"/>
          <p:cNvSpPr/>
          <p:nvPr/>
        </p:nvSpPr>
        <p:spPr bwMode="auto">
          <a:xfrm>
            <a:off x="7509272" y="3453289"/>
            <a:ext cx="3171825" cy="2431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  <a:defRPr/>
            </a:pPr>
            <a:r>
              <a:rPr lang="en-US" sz="1500" b="1">
                <a:solidFill>
                  <a:srgbClr val="E2E6E9"/>
                </a:solidFill>
                <a:latin typeface="Montserrat Bold"/>
                <a:ea typeface="Montserrat Bold"/>
                <a:cs typeface="Montserrat Bold"/>
              </a:rPr>
              <a:t>Ingredient Classification Model</a:t>
            </a:r>
            <a:endParaRPr lang="en-US" sz="1500"/>
          </a:p>
        </p:txBody>
      </p:sp>
      <p:sp>
        <p:nvSpPr>
          <p:cNvPr id="1419523787" name="Text 8"/>
          <p:cNvSpPr/>
          <p:nvPr/>
        </p:nvSpPr>
        <p:spPr bwMode="auto">
          <a:xfrm>
            <a:off x="7509272" y="3799046"/>
            <a:ext cx="6373535" cy="256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  <a:defRPr/>
            </a:pPr>
            <a:r>
              <a:rPr lang="en-US" sz="13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A Scikit-learn classifier providing Halal, Haram, or Suspicious verdicts on ingredients.</a:t>
            </a:r>
            <a:endParaRPr lang="en-US" sz="1300"/>
          </a:p>
        </p:txBody>
      </p:sp>
      <p:sp>
        <p:nvSpPr>
          <p:cNvPr id="24633734" name="Shape 9"/>
          <p:cNvSpPr/>
          <p:nvPr/>
        </p:nvSpPr>
        <p:spPr bwMode="auto">
          <a:xfrm>
            <a:off x="576382" y="4651772"/>
            <a:ext cx="6715958" cy="1027271"/>
          </a:xfrm>
          <a:prstGeom prst="roundRect">
            <a:avLst>
              <a:gd name="adj" fmla="val 2500"/>
            </a:avLst>
          </a:prstGeom>
          <a:solidFill>
            <a:srgbClr val="303132"/>
          </a:solidFill>
          <a:ln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45517565" name="Text 10"/>
          <p:cNvSpPr/>
          <p:nvPr/>
        </p:nvSpPr>
        <p:spPr bwMode="auto">
          <a:xfrm>
            <a:off x="5175528" y="4822984"/>
            <a:ext cx="1945600" cy="2431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900"/>
              </a:lnSpc>
              <a:buNone/>
              <a:defRPr/>
            </a:pPr>
            <a:r>
              <a:rPr lang="en-US" sz="1500" b="1">
                <a:solidFill>
                  <a:srgbClr val="E2E6E9"/>
                </a:solidFill>
                <a:latin typeface="Montserrat Bold"/>
                <a:ea typeface="Montserrat Bold"/>
                <a:cs typeface="Montserrat Bold"/>
              </a:rPr>
              <a:t>Barcode Decoding</a:t>
            </a:r>
            <a:endParaRPr lang="en-US" sz="1500"/>
          </a:p>
        </p:txBody>
      </p:sp>
      <p:sp>
        <p:nvSpPr>
          <p:cNvPr id="1930928352" name="Text 11"/>
          <p:cNvSpPr/>
          <p:nvPr/>
        </p:nvSpPr>
        <p:spPr bwMode="auto">
          <a:xfrm>
            <a:off x="747593" y="5168741"/>
            <a:ext cx="6373535" cy="256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000"/>
              </a:lnSpc>
              <a:buNone/>
              <a:defRPr/>
            </a:pPr>
            <a:r>
              <a:rPr lang="en-US" sz="13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Leverages pyzbar for multi-format barcode value extraction.</a:t>
            </a:r>
            <a:endParaRPr lang="en-US" sz="1300"/>
          </a:p>
        </p:txBody>
      </p:sp>
      <p:sp>
        <p:nvSpPr>
          <p:cNvPr id="1763673901" name="Shape 12"/>
          <p:cNvSpPr/>
          <p:nvPr/>
        </p:nvSpPr>
        <p:spPr bwMode="auto">
          <a:xfrm>
            <a:off x="7338060" y="6021467"/>
            <a:ext cx="6715958" cy="1027271"/>
          </a:xfrm>
          <a:prstGeom prst="rect">
            <a:avLst/>
          </a:prstGeom>
          <a:solidFill>
            <a:srgbClr val="303132"/>
          </a:solidFill>
          <a:ln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96173851" name="Text 13"/>
          <p:cNvSpPr/>
          <p:nvPr/>
        </p:nvSpPr>
        <p:spPr bwMode="auto">
          <a:xfrm>
            <a:off x="7509272" y="6192679"/>
            <a:ext cx="3723203" cy="2431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  <a:defRPr/>
            </a:pPr>
            <a:r>
              <a:rPr lang="en-US" sz="1500" b="1">
                <a:solidFill>
                  <a:srgbClr val="E2E6E9"/>
                </a:solidFill>
                <a:latin typeface="Montserrat Bold"/>
                <a:ea typeface="Montserrat Bold"/>
                <a:cs typeface="Montserrat Bold"/>
              </a:rPr>
              <a:t>OCR (Optical Character Recognition)</a:t>
            </a:r>
            <a:endParaRPr lang="en-US" sz="1500"/>
          </a:p>
        </p:txBody>
      </p:sp>
      <p:sp>
        <p:nvSpPr>
          <p:cNvPr id="478515604" name="Text 14"/>
          <p:cNvSpPr/>
          <p:nvPr/>
        </p:nvSpPr>
        <p:spPr bwMode="auto">
          <a:xfrm>
            <a:off x="7509272" y="6538436"/>
            <a:ext cx="6373535" cy="256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  <a:defRPr/>
            </a:pPr>
            <a:r>
              <a:rPr lang="en-US" sz="13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Pytesseract extracts ingredient text from product labels, supporting multiple languages.</a:t>
            </a:r>
            <a:endParaRPr lang="en-US" sz="1300"/>
          </a:p>
        </p:txBody>
      </p:sp>
      <p:sp>
        <p:nvSpPr>
          <p:cNvPr id="725295566" name="Rectangle 17"/>
          <p:cNvSpPr/>
          <p:nvPr/>
        </p:nvSpPr>
        <p:spPr bwMode="auto">
          <a:xfrm>
            <a:off x="12822148" y="7695344"/>
            <a:ext cx="1705510" cy="5342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Slide 8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56241057" name="Text 0"/>
          <p:cNvSpPr/>
          <p:nvPr/>
        </p:nvSpPr>
        <p:spPr bwMode="auto">
          <a:xfrm>
            <a:off x="450533" y="353973"/>
            <a:ext cx="5153858" cy="292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  <a:defRPr/>
            </a:pPr>
            <a:r>
              <a:rPr lang="en-US" sz="18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</a:rPr>
              <a:t>Dataset Information: Training &amp; Validation</a:t>
            </a:r>
            <a:endParaRPr lang="en-US" sz="1800"/>
          </a:p>
        </p:txBody>
      </p:sp>
      <p:sp>
        <p:nvSpPr>
          <p:cNvPr id="1662020123" name="Text 1"/>
          <p:cNvSpPr/>
          <p:nvPr/>
        </p:nvSpPr>
        <p:spPr bwMode="auto">
          <a:xfrm>
            <a:off x="450533" y="903923"/>
            <a:ext cx="13729335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  <a:defRPr/>
            </a:pPr>
            <a:r>
              <a:rPr lang="en-US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The system's intelligence is built upon carefully curated datasets, enabling accurate detection and classification.</a:t>
            </a:r>
            <a:endParaRPr lang="en-US"/>
          </a:p>
        </p:txBody>
      </p:sp>
      <p:sp>
        <p:nvSpPr>
          <p:cNvPr id="1077891358" name="Text 2"/>
          <p:cNvSpPr/>
          <p:nvPr/>
        </p:nvSpPr>
        <p:spPr bwMode="auto">
          <a:xfrm>
            <a:off x="450533" y="1891237"/>
            <a:ext cx="2323624" cy="18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  <a:defRPr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</a:rPr>
              <a:t>Halal Logo Dataset (Roboflow)</a:t>
            </a:r>
            <a:endParaRPr lang="en-US" sz="2400"/>
          </a:p>
        </p:txBody>
      </p:sp>
      <p:sp>
        <p:nvSpPr>
          <p:cNvPr id="786203119" name="Text 3"/>
          <p:cNvSpPr/>
          <p:nvPr/>
        </p:nvSpPr>
        <p:spPr bwMode="auto">
          <a:xfrm>
            <a:off x="450533" y="2264016"/>
            <a:ext cx="6707624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  <a:defRPr/>
            </a:pPr>
            <a:r>
              <a:rPr lang="en-US" sz="1600" b="1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Source:</a:t>
            </a:r>
            <a:r>
              <a:rPr lang="en-US" sz="16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 Roboflow, in YOLOv8 format.</a:t>
            </a:r>
            <a:endParaRPr lang="en-US" sz="1600"/>
          </a:p>
        </p:txBody>
      </p:sp>
      <p:sp>
        <p:nvSpPr>
          <p:cNvPr id="1981219366" name="Text 4"/>
          <p:cNvSpPr/>
          <p:nvPr/>
        </p:nvSpPr>
        <p:spPr bwMode="auto">
          <a:xfrm>
            <a:off x="450533" y="2534055"/>
            <a:ext cx="6707624" cy="2380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  <a:defRPr/>
            </a:pPr>
            <a:r>
              <a:rPr lang="en-US" sz="1600" b="1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Classes:</a:t>
            </a:r>
            <a:r>
              <a:rPr lang="en-US" sz="16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 Focuses on various halal certification logos.</a:t>
            </a:r>
            <a:endParaRPr lang="en-US" sz="1600"/>
          </a:p>
        </p:txBody>
      </p:sp>
      <p:sp>
        <p:nvSpPr>
          <p:cNvPr id="1570665230" name="Text 5"/>
          <p:cNvSpPr/>
          <p:nvPr/>
        </p:nvSpPr>
        <p:spPr bwMode="auto">
          <a:xfrm>
            <a:off x="450533" y="2678836"/>
            <a:ext cx="6707624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  <a:defRPr/>
            </a:pPr>
            <a:endParaRPr lang="en-US" sz="1050"/>
          </a:p>
        </p:txBody>
      </p:sp>
      <p:sp>
        <p:nvSpPr>
          <p:cNvPr id="1992594013" name="Text 6"/>
          <p:cNvSpPr/>
          <p:nvPr/>
        </p:nvSpPr>
        <p:spPr bwMode="auto">
          <a:xfrm>
            <a:off x="450533" y="2818178"/>
            <a:ext cx="6707624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  <a:defRPr/>
            </a:pPr>
            <a:r>
              <a:rPr lang="en-US" sz="1600" b="1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Annotations:</a:t>
            </a:r>
            <a:r>
              <a:rPr lang="en-US" sz="16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 Normalised bounding box coordinates for precise detection.</a:t>
            </a:r>
            <a:endParaRPr lang="en-US" sz="1600"/>
          </a:p>
        </p:txBody>
      </p:sp>
      <p:sp>
        <p:nvSpPr>
          <p:cNvPr id="1059888683" name="Text 7"/>
          <p:cNvSpPr/>
          <p:nvPr/>
        </p:nvSpPr>
        <p:spPr bwMode="auto">
          <a:xfrm>
            <a:off x="450533" y="3225690"/>
            <a:ext cx="6707624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00"/>
              </a:lnSpc>
              <a:defRPr/>
            </a:pPr>
            <a:r>
              <a:rPr lang="en-US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This dataset ensures 11 Countries logo and the YOLOv8 model is well-trained</a:t>
            </a:r>
            <a:endParaRPr/>
          </a:p>
          <a:p>
            <a:pPr>
              <a:lnSpc>
                <a:spcPct val="150000"/>
              </a:lnSpc>
              <a:defRPr/>
            </a:pPr>
            <a:r>
              <a:rPr lang="en-US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 for logo recognition.</a:t>
            </a:r>
            <a:endParaRPr/>
          </a:p>
          <a:p>
            <a:pPr marL="0" indent="0" algn="l">
              <a:lnSpc>
                <a:spcPts val="1500"/>
              </a:lnSpc>
              <a:buNone/>
              <a:defRPr/>
            </a:pPr>
            <a:r>
              <a:rPr lang="en-US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 </a:t>
            </a:r>
            <a:endParaRPr lang="en-US"/>
          </a:p>
        </p:txBody>
      </p:sp>
      <p:sp>
        <p:nvSpPr>
          <p:cNvPr id="1382950757" name="Text 8"/>
          <p:cNvSpPr/>
          <p:nvPr/>
        </p:nvSpPr>
        <p:spPr bwMode="auto">
          <a:xfrm>
            <a:off x="450533" y="8432006"/>
            <a:ext cx="2439591" cy="18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  <a:defRPr/>
            </a:pPr>
            <a:r>
              <a:rPr lang="en-US" sz="115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</a:rPr>
              <a:t>Ingredient Halal/Haram Dataset</a:t>
            </a:r>
            <a:endParaRPr lang="en-US" sz="1150"/>
          </a:p>
        </p:txBody>
      </p:sp>
      <p:sp>
        <p:nvSpPr>
          <p:cNvPr id="1377845036" name="Text 9"/>
          <p:cNvSpPr/>
          <p:nvPr/>
        </p:nvSpPr>
        <p:spPr bwMode="auto">
          <a:xfrm>
            <a:off x="450533" y="8808006"/>
            <a:ext cx="13729335" cy="208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  <a:defRPr/>
            </a:pPr>
            <a:r>
              <a:rPr lang="en-US" sz="1000" b="1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Source:</a:t>
            </a:r>
            <a:r>
              <a:rPr lang="en-US" sz="10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 </a:t>
            </a:r>
            <a:r>
              <a:rPr lang="en-US" sz="1000">
                <a:solidFill>
                  <a:srgbClr val="E2E6E9"/>
                </a:solidFill>
                <a:highlight>
                  <a:srgbClr val="1E1F20"/>
                </a:highlight>
                <a:latin typeface="Consolas"/>
                <a:ea typeface="Consolas"/>
                <a:cs typeface="Consolas"/>
              </a:rPr>
              <a:t>ingredient_haram_analysis.csv</a:t>
            </a:r>
            <a:r>
              <a:rPr lang="en-US" sz="10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.</a:t>
            </a:r>
            <a:endParaRPr lang="en-US" sz="1000"/>
          </a:p>
        </p:txBody>
      </p:sp>
      <p:sp>
        <p:nvSpPr>
          <p:cNvPr id="121644736" name="Text 10"/>
          <p:cNvSpPr/>
          <p:nvPr/>
        </p:nvSpPr>
        <p:spPr bwMode="auto">
          <a:xfrm>
            <a:off x="450533" y="9061252"/>
            <a:ext cx="13729335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  <a:defRPr/>
            </a:pPr>
            <a:r>
              <a:rPr lang="en-US" sz="1000" b="1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Format:</a:t>
            </a:r>
            <a:r>
              <a:rPr lang="en-US" sz="10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 CSV with ingredient names and their classifications.</a:t>
            </a:r>
            <a:endParaRPr lang="en-US" sz="1000"/>
          </a:p>
        </p:txBody>
      </p:sp>
      <p:sp>
        <p:nvSpPr>
          <p:cNvPr id="514444070" name="Text 11"/>
          <p:cNvSpPr/>
          <p:nvPr/>
        </p:nvSpPr>
        <p:spPr bwMode="auto">
          <a:xfrm>
            <a:off x="450533" y="9299258"/>
            <a:ext cx="13729335" cy="208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  <a:defRPr/>
            </a:pPr>
            <a:r>
              <a:rPr lang="en-US" sz="1000" b="1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Training:</a:t>
            </a:r>
            <a:r>
              <a:rPr lang="en-US" sz="10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 Used to train the </a:t>
            </a:r>
            <a:r>
              <a:rPr lang="en-US" sz="1000">
                <a:solidFill>
                  <a:srgbClr val="E2E6E9"/>
                </a:solidFill>
                <a:highlight>
                  <a:srgbClr val="1E1F20"/>
                </a:highlight>
                <a:latin typeface="Consolas"/>
                <a:ea typeface="Consolas"/>
                <a:cs typeface="Consolas"/>
              </a:rPr>
              <a:t>halal_haram_classifier.pkl</a:t>
            </a:r>
            <a:r>
              <a:rPr lang="en-US" sz="10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 (Scikit-learn model).</a:t>
            </a:r>
            <a:endParaRPr lang="en-US" sz="1000"/>
          </a:p>
        </p:txBody>
      </p:sp>
      <p:sp>
        <p:nvSpPr>
          <p:cNvPr id="1266362080" name="Text 12"/>
          <p:cNvSpPr/>
          <p:nvPr/>
        </p:nvSpPr>
        <p:spPr bwMode="auto">
          <a:xfrm>
            <a:off x="450533" y="9552503"/>
            <a:ext cx="13729335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  <a:defRPr/>
            </a:pPr>
            <a:r>
              <a:rPr lang="en-US" sz="1000" b="1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Classes:</a:t>
            </a:r>
            <a:r>
              <a:rPr lang="en-US" sz="10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 Halal (0), Haram (1)</a:t>
            </a:r>
            <a:endParaRPr lang="en-US" sz="1000"/>
          </a:p>
        </p:txBody>
      </p:sp>
      <p:sp>
        <p:nvSpPr>
          <p:cNvPr id="407380319" name="Text 13"/>
          <p:cNvSpPr/>
          <p:nvPr/>
        </p:nvSpPr>
        <p:spPr bwMode="auto">
          <a:xfrm>
            <a:off x="450533" y="9890284"/>
            <a:ext cx="13729335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  <a:defRPr/>
            </a:pPr>
            <a:r>
              <a:rPr lang="en-US" sz="10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This dataset is crucial for the ML model's ability to categorise ingredients reliably.</a:t>
            </a:r>
            <a:endParaRPr lang="en-US" sz="1000"/>
          </a:p>
        </p:txBody>
      </p:sp>
      <p:pic>
        <p:nvPicPr>
          <p:cNvPr id="816910894" name="Picture 21" descr="A blue package with white text and a logo&#10;&#10;AI-generated content may be incorrect.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8003568" y="4579064"/>
            <a:ext cx="2601503" cy="2601503"/>
          </a:xfrm>
          <a:prstGeom prst="rect">
            <a:avLst/>
          </a:prstGeom>
        </p:spPr>
      </p:pic>
      <p:pic>
        <p:nvPicPr>
          <p:cNvPr id="503962903" name="Picture 23" descr="A close-up of a package&#10;&#10;AI-generated content may be incorrect.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>
            <a:off x="11212002" y="4395884"/>
            <a:ext cx="2967864" cy="2967864"/>
          </a:xfrm>
          <a:prstGeom prst="rect">
            <a:avLst/>
          </a:prstGeom>
        </p:spPr>
      </p:pic>
      <p:pic>
        <p:nvPicPr>
          <p:cNvPr id="1530126595" name="Picture 27" descr="A close up of a box&#10;&#10;AI-generated content may be incorrect."/>
          <p:cNvPicPr>
            <a:picLocks noChangeAspect="1"/>
          </p:cNvPicPr>
          <p:nvPr/>
        </p:nvPicPr>
        <p:blipFill rotWithShape="1">
          <a:blip r:embed="rId5"/>
          <a:stretch/>
        </p:blipFill>
        <p:spPr bwMode="auto">
          <a:xfrm>
            <a:off x="10978084" y="1420655"/>
            <a:ext cx="2818968" cy="2818968"/>
          </a:xfrm>
          <a:prstGeom prst="rect">
            <a:avLst/>
          </a:prstGeom>
        </p:spPr>
      </p:pic>
      <p:pic>
        <p:nvPicPr>
          <p:cNvPr id="918044918" name="Picture 29" descr="A close up of a can of juice&#10;&#10;AI-generated content may be incorrect."/>
          <p:cNvPicPr>
            <a:picLocks noChangeAspect="1"/>
          </p:cNvPicPr>
          <p:nvPr/>
        </p:nvPicPr>
        <p:blipFill rotWithShape="1">
          <a:blip r:embed="rId6"/>
          <a:stretch/>
        </p:blipFill>
        <p:spPr bwMode="auto">
          <a:xfrm>
            <a:off x="7925253" y="1513297"/>
            <a:ext cx="2601503" cy="2601503"/>
          </a:xfrm>
          <a:prstGeom prst="rect">
            <a:avLst/>
          </a:prstGeom>
        </p:spPr>
      </p:pic>
      <p:sp>
        <p:nvSpPr>
          <p:cNvPr id="1295412932" name="Rectangle 30"/>
          <p:cNvSpPr/>
          <p:nvPr/>
        </p:nvSpPr>
        <p:spPr bwMode="auto">
          <a:xfrm>
            <a:off x="12822148" y="7695344"/>
            <a:ext cx="1705510" cy="5342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1549403921" name="Picture 32"/>
          <p:cNvPicPr>
            <a:picLocks noChangeAspect="1"/>
          </p:cNvPicPr>
          <p:nvPr/>
        </p:nvPicPr>
        <p:blipFill rotWithShape="1">
          <a:blip r:embed="rId7"/>
          <a:stretch/>
        </p:blipFill>
        <p:spPr bwMode="auto">
          <a:xfrm>
            <a:off x="2923031" y="3785566"/>
            <a:ext cx="3079116" cy="40091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97127241" name="Text 0"/>
          <p:cNvSpPr/>
          <p:nvPr/>
        </p:nvSpPr>
        <p:spPr bwMode="auto">
          <a:xfrm>
            <a:off x="450533" y="353973"/>
            <a:ext cx="5153858" cy="292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  <a:defRPr/>
            </a:pPr>
            <a:r>
              <a:rPr lang="en-US" sz="18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</a:rPr>
              <a:t>Model Training &amp; </a:t>
            </a:r>
            <a:r>
              <a:rPr lang="en-US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</a:rPr>
              <a:t>Results</a:t>
            </a:r>
            <a:endParaRPr lang="en-US" sz="1800"/>
          </a:p>
        </p:txBody>
      </p:sp>
      <p:sp>
        <p:nvSpPr>
          <p:cNvPr id="524119689" name="Text 1"/>
          <p:cNvSpPr/>
          <p:nvPr/>
        </p:nvSpPr>
        <p:spPr bwMode="auto">
          <a:xfrm>
            <a:off x="450532" y="903922"/>
            <a:ext cx="13010810" cy="195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ct val="150000"/>
              </a:lnSpc>
              <a:defRPr/>
            </a:pPr>
            <a:r>
              <a:rPr lang="en-US">
                <a:solidFill>
                  <a:srgbClr val="E2E6E9"/>
                </a:solidFill>
                <a:latin typeface="Source Sans 3"/>
                <a:cs typeface="Aptos Serif"/>
              </a:rPr>
              <a:t>For Ingredients we use</a:t>
            </a:r>
            <a:r>
              <a:rPr lang="en">
                <a:solidFill>
                  <a:srgbClr val="E2E6E9"/>
                </a:solidFill>
                <a:latin typeface="Source Sans 3"/>
                <a:cs typeface="Aptos Serif"/>
              </a:rPr>
              <a:t>c</a:t>
            </a:r>
            <a:r>
              <a:rPr lang="en-US">
                <a:solidFill>
                  <a:srgbClr val="E2E6E9"/>
                </a:solidFill>
                <a:latin typeface="Source Sans 3"/>
                <a:cs typeface="Aptos Serif"/>
              </a:rPr>
              <a:t> Linear SVC</a:t>
            </a:r>
            <a:r>
              <a:rPr lang="en">
                <a:solidFill>
                  <a:srgbClr val="E2E6E9"/>
                </a:solidFill>
                <a:latin typeface="Source Sans 3"/>
                <a:cs typeface="Aptos Serif"/>
              </a:rPr>
              <a:t>.</a:t>
            </a:r>
            <a:r>
              <a:rPr lang="en-US">
                <a:solidFill>
                  <a:schemeClr val="bg1"/>
                </a:solidFill>
                <a:latin typeface="Source Sans 3"/>
                <a:cs typeface="Aptos Serif"/>
              </a:rPr>
              <a:t> Linear SVC is chosen because it is </a:t>
            </a:r>
            <a:endParaRPr/>
          </a:p>
          <a:p>
            <a:pPr>
              <a:lnSpc>
                <a:spcPct val="150000"/>
              </a:lnSpc>
              <a:defRPr/>
            </a:pPr>
            <a:r>
              <a:rPr lang="en-US" b="1">
                <a:solidFill>
                  <a:schemeClr val="bg1"/>
                </a:solidFill>
                <a:latin typeface="Source Sans 3"/>
                <a:cs typeface="Aptos Serif"/>
              </a:rPr>
              <a:t>efficient, interpretable, and effective</a:t>
            </a:r>
            <a:r>
              <a:rPr lang="en-US">
                <a:solidFill>
                  <a:schemeClr val="bg1"/>
                </a:solidFill>
                <a:latin typeface="Source Sans 3"/>
                <a:cs typeface="Aptos Serif"/>
              </a:rPr>
              <a:t> for </a:t>
            </a:r>
            <a:r>
              <a:rPr lang="en-US" b="1">
                <a:solidFill>
                  <a:schemeClr val="bg1"/>
                </a:solidFill>
                <a:latin typeface="Source Sans 3"/>
                <a:cs typeface="Aptos Serif"/>
              </a:rPr>
              <a:t>high-dimensional sparse text</a:t>
            </a:r>
            <a:endParaRPr/>
          </a:p>
          <a:p>
            <a:pPr>
              <a:lnSpc>
                <a:spcPct val="150000"/>
              </a:lnSpc>
              <a:defRPr/>
            </a:pPr>
            <a:r>
              <a:rPr lang="en-US" b="1">
                <a:solidFill>
                  <a:schemeClr val="bg1"/>
                </a:solidFill>
                <a:latin typeface="Source Sans 3"/>
                <a:cs typeface="Aptos Serif"/>
              </a:rPr>
              <a:t> data</a:t>
            </a:r>
            <a:r>
              <a:rPr lang="en-US">
                <a:solidFill>
                  <a:schemeClr val="bg1"/>
                </a:solidFill>
                <a:latin typeface="Source Sans 3"/>
                <a:cs typeface="Aptos Serif"/>
              </a:rPr>
              <a:t>, with </a:t>
            </a:r>
            <a:r>
              <a:rPr lang="en-US">
                <a:solidFill>
                  <a:schemeClr val="bg1"/>
                </a:solidFill>
                <a:latin typeface="Source Sans 3"/>
                <a:cs typeface="Aptos Serif"/>
              </a:rPr>
              <a:t>ngram_range</a:t>
            </a:r>
            <a:r>
              <a:rPr lang="en-US">
                <a:solidFill>
                  <a:schemeClr val="bg1"/>
                </a:solidFill>
                <a:latin typeface="Source Sans 3"/>
                <a:cs typeface="Aptos Serif"/>
              </a:rPr>
              <a:t>=(1,3), analyzer=</a:t>
            </a:r>
            <a:r>
              <a:rPr lang="en-US">
                <a:solidFill>
                  <a:schemeClr val="bg1"/>
                </a:solidFill>
                <a:latin typeface="Source Sans 3"/>
                <a:cs typeface="Aptos Serif"/>
              </a:rPr>
              <a:t>char_wb</a:t>
            </a:r>
            <a:r>
              <a:rPr lang="en-US">
                <a:solidFill>
                  <a:schemeClr val="bg1"/>
                </a:solidFill>
                <a:latin typeface="Source Sans 3"/>
                <a:cs typeface="Aptos Serif"/>
              </a:rPr>
              <a:t> </a:t>
            </a:r>
            <a:r>
              <a:rPr lang="en-US">
                <a:solidFill>
                  <a:schemeClr val="bg1"/>
                </a:solidFill>
                <a:latin typeface="Source Sans 3"/>
                <a:cs typeface="Aptos Serif"/>
              </a:rPr>
              <a:t>TFidfVectorizer</a:t>
            </a:r>
            <a:r>
              <a:rPr lang="en-US"/>
              <a:t> binary classification of halal vs haram ingredients in a large dataset.</a:t>
            </a:r>
            <a:r>
              <a:rPr lang="en-US">
                <a:solidFill>
                  <a:srgbClr val="E2E6E9"/>
                </a:solidFill>
                <a:latin typeface="Source Sans 3"/>
              </a:rPr>
              <a:t> </a:t>
            </a:r>
            <a:endParaRPr lang="en-US"/>
          </a:p>
        </p:txBody>
      </p:sp>
      <p:sp>
        <p:nvSpPr>
          <p:cNvPr id="203602914" name="Text 2"/>
          <p:cNvSpPr/>
          <p:nvPr/>
        </p:nvSpPr>
        <p:spPr bwMode="auto">
          <a:xfrm>
            <a:off x="450533" y="2905170"/>
            <a:ext cx="2323624" cy="18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  <a:defRPr/>
            </a:pPr>
            <a:r>
              <a:rPr lang="en-US" sz="24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</a:rPr>
              <a:t>Halal Logo Dataset (Roboflow)</a:t>
            </a:r>
            <a:endParaRPr lang="en-US" sz="2400"/>
          </a:p>
        </p:txBody>
      </p:sp>
      <p:sp>
        <p:nvSpPr>
          <p:cNvPr id="261859492" name="Text 3"/>
          <p:cNvSpPr/>
          <p:nvPr/>
        </p:nvSpPr>
        <p:spPr bwMode="auto">
          <a:xfrm>
            <a:off x="450533" y="3277949"/>
            <a:ext cx="6707624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500"/>
              </a:lnSpc>
              <a:buSzPct val="100000"/>
              <a:defRPr/>
            </a:pPr>
            <a:r>
              <a:rPr lang="en-US" sz="1600" b="1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Source:</a:t>
            </a:r>
            <a:r>
              <a:rPr lang="en-US" sz="16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 Roboflow, in YOLOv8 format.</a:t>
            </a:r>
            <a:endParaRPr lang="en-US" sz="1600"/>
          </a:p>
        </p:txBody>
      </p:sp>
      <p:sp>
        <p:nvSpPr>
          <p:cNvPr id="2089046529" name="Text 4"/>
          <p:cNvSpPr/>
          <p:nvPr/>
        </p:nvSpPr>
        <p:spPr bwMode="auto">
          <a:xfrm>
            <a:off x="450533" y="3547988"/>
            <a:ext cx="6707624" cy="2380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500"/>
              </a:lnSpc>
              <a:buSzPct val="100000"/>
              <a:defRPr/>
            </a:pPr>
            <a:r>
              <a:rPr lang="en-US" sz="1600" b="1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Classes:</a:t>
            </a:r>
            <a:r>
              <a:rPr lang="en-US" sz="16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 Focuses on various halal certification logos.</a:t>
            </a:r>
            <a:endParaRPr lang="en-US" sz="1600"/>
          </a:p>
        </p:txBody>
      </p:sp>
      <p:sp>
        <p:nvSpPr>
          <p:cNvPr id="316659054" name="Text 5"/>
          <p:cNvSpPr/>
          <p:nvPr/>
        </p:nvSpPr>
        <p:spPr bwMode="auto">
          <a:xfrm>
            <a:off x="450533" y="3692769"/>
            <a:ext cx="6707624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  <a:defRPr/>
            </a:pPr>
            <a:endParaRPr lang="en-US" sz="1050"/>
          </a:p>
        </p:txBody>
      </p:sp>
      <p:sp>
        <p:nvSpPr>
          <p:cNvPr id="2033564024" name="Text 6"/>
          <p:cNvSpPr/>
          <p:nvPr/>
        </p:nvSpPr>
        <p:spPr bwMode="auto">
          <a:xfrm>
            <a:off x="450533" y="3832112"/>
            <a:ext cx="6707624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500"/>
              </a:lnSpc>
              <a:buSzPct val="100000"/>
              <a:defRPr/>
            </a:pPr>
            <a:r>
              <a:rPr lang="en-US" sz="1600" b="1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Annotations:</a:t>
            </a:r>
            <a:r>
              <a:rPr lang="en-US" sz="1600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 Normalised bounding box coordinates for precise detection.</a:t>
            </a:r>
            <a:endParaRPr lang="en-US" sz="1600"/>
          </a:p>
        </p:txBody>
      </p:sp>
      <p:sp>
        <p:nvSpPr>
          <p:cNvPr id="1786948702" name="Text 7"/>
          <p:cNvSpPr/>
          <p:nvPr/>
        </p:nvSpPr>
        <p:spPr bwMode="auto">
          <a:xfrm>
            <a:off x="450533" y="4239623"/>
            <a:ext cx="6707624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00"/>
              </a:lnSpc>
              <a:defRPr/>
            </a:pPr>
            <a:r>
              <a:rPr lang="en-US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This dataset ensures 11 Countries logo and the YOLOv8 model is well-trained</a:t>
            </a:r>
            <a:endParaRPr/>
          </a:p>
          <a:p>
            <a:pPr>
              <a:lnSpc>
                <a:spcPct val="150000"/>
              </a:lnSpc>
              <a:defRPr/>
            </a:pPr>
            <a:r>
              <a:rPr lang="en-US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 for logo recognition.</a:t>
            </a:r>
            <a:endParaRPr/>
          </a:p>
          <a:p>
            <a:pPr>
              <a:lnSpc>
                <a:spcPct val="150000"/>
              </a:lnSpc>
              <a:defRPr/>
            </a:pPr>
            <a:r>
              <a:rPr lang="en-US" sz="20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</a:rPr>
              <a:t>Ingredients Halal Haram Label (Kaggle)</a:t>
            </a:r>
            <a:endParaRPr lang="en-US" sz="2000">
              <a:solidFill>
                <a:srgbClr val="E2E6E9"/>
              </a:solidFill>
              <a:latin typeface="Source Sans 3"/>
              <a:ea typeface="Source Sans 3"/>
              <a:cs typeface="Source Sans 3"/>
            </a:endParaRPr>
          </a:p>
          <a:p>
            <a:pPr>
              <a:lnSpc>
                <a:spcPct val="150000"/>
              </a:lnSpc>
              <a:defRPr/>
            </a:pPr>
            <a:r>
              <a:rPr lang="en-US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From the class counts: Halal: 291,920</a:t>
            </a:r>
            <a:endParaRPr/>
          </a:p>
          <a:p>
            <a:pPr>
              <a:lnSpc>
                <a:spcPct val="150000"/>
              </a:lnSpc>
              <a:defRPr/>
            </a:pPr>
            <a:r>
              <a:rPr lang="en-US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Haram: 236,172</a:t>
            </a:r>
            <a:endParaRPr/>
          </a:p>
          <a:p>
            <a:pPr>
              <a:lnSpc>
                <a:spcPct val="150000"/>
              </a:lnSpc>
              <a:defRPr/>
            </a:pPr>
            <a:r>
              <a:rPr lang="en-US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Total = 291,920 + 236,172 = 528,092 entries.</a:t>
            </a:r>
            <a:endParaRPr/>
          </a:p>
          <a:p>
            <a:pPr>
              <a:lnSpc>
                <a:spcPct val="150000"/>
              </a:lnSpc>
              <a:defRPr/>
            </a:pPr>
            <a:r>
              <a:rPr lang="en-US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TTS : 80% Train and 20% Test</a:t>
            </a:r>
            <a:endParaRPr/>
          </a:p>
          <a:p>
            <a:pPr marL="0" indent="0" algn="l">
              <a:lnSpc>
                <a:spcPts val="1500"/>
              </a:lnSpc>
              <a:buNone/>
              <a:defRPr/>
            </a:pPr>
            <a:r>
              <a:rPr lang="en-US">
                <a:solidFill>
                  <a:srgbClr val="E2E6E9"/>
                </a:solidFill>
                <a:latin typeface="Source Sans 3"/>
                <a:ea typeface="Source Sans 3"/>
                <a:cs typeface="Source Sans 3"/>
              </a:rPr>
              <a:t> </a:t>
            </a:r>
            <a:endParaRPr lang="en-US"/>
          </a:p>
        </p:txBody>
      </p:sp>
      <p:sp>
        <p:nvSpPr>
          <p:cNvPr id="1642074555" name="Text 13"/>
          <p:cNvSpPr/>
          <p:nvPr/>
        </p:nvSpPr>
        <p:spPr bwMode="auto">
          <a:xfrm>
            <a:off x="450532" y="9890283"/>
            <a:ext cx="756" cy="19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  <a:defRPr/>
            </a:pPr>
            <a:endParaRPr lang="en-US" sz="1000"/>
          </a:p>
        </p:txBody>
      </p:sp>
      <p:pic>
        <p:nvPicPr>
          <p:cNvPr id="497609940" name="Picture 2"/>
          <p:cNvPicPr>
            <a:picLocks noChangeAspect="1" noChangeArrowheads="1"/>
          </p:cNvPicPr>
          <p:nvPr/>
        </p:nvPicPr>
        <p:blipFill rotWithShape="1">
          <a:blip r:embed="rId3"/>
          <a:stretch/>
        </p:blipFill>
        <p:spPr bwMode="auto">
          <a:xfrm>
            <a:off x="8486455" y="3547988"/>
            <a:ext cx="5841560" cy="4529869"/>
          </a:xfrm>
          <a:prstGeom prst="rect">
            <a:avLst/>
          </a:prstGeom>
          <a:noFill/>
        </p:spPr>
      </p:pic>
      <p:pic>
        <p:nvPicPr>
          <p:cNvPr id="2106029028" name="Picture 17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>
            <a:off x="8486455" y="646510"/>
            <a:ext cx="5841560" cy="26359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Arial"/>
        <a:cs typeface="Arial"/>
      </a:majorFont>
      <a:minorFont>
        <a:latin typeface="Aptos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 bwMode="auto"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ONLYOFFICE/9.1.0.173</Application>
  <PresentationFormat>On-screen Show (4:3)</PresentationFormat>
  <Paragraphs>0</Paragraphs>
  <Slides>9</Slides>
  <Notes>9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5</cp:revision>
  <dcterms:created xsi:type="dcterms:W3CDTF">2025-11-18T21:57:59Z</dcterms:created>
  <dcterms:modified xsi:type="dcterms:W3CDTF">2025-11-19T10:47:32Z</dcterms:modified>
</cp:coreProperties>
</file>